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9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4" r:id="rId19"/>
    <p:sldId id="275" r:id="rId20"/>
    <p:sldId id="276" r:id="rId21"/>
    <p:sldId id="278" r:id="rId22"/>
    <p:sldId id="300"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89465"/>
  </p:normalViewPr>
  <p:slideViewPr>
    <p:cSldViewPr snapToGrid="0" snapToObjects="1">
      <p:cViewPr varScale="1">
        <p:scale>
          <a:sx n="71" d="100"/>
          <a:sy n="71" d="100"/>
        </p:scale>
        <p:origin x="16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890502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pPr marL="305593" indent="-305593">
              <a:buSzPct val="145000"/>
              <a:buChar char="•"/>
            </a:pPr>
            <a:r>
              <a:t>Metrics are typically not differentiable, making them unsuitable for optimisation purposes</a:t>
            </a:r>
          </a:p>
          <a:p>
            <a:pPr marL="305593" indent="-305593">
              <a:buSzPct val="145000"/>
              <a:buChar char="•"/>
            </a:pPr>
            <a:r>
              <a:t>Metrics give you some indication of model performance for your domain</a:t>
            </a:r>
          </a:p>
        </p:txBody>
      </p:sp>
    </p:spTree>
    <p:extLst>
      <p:ext uri="{BB962C8B-B14F-4D97-AF65-F5344CB8AC3E}">
        <p14:creationId xmlns:p14="http://schemas.microsoft.com/office/powerpoint/2010/main" val="339563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lvl1pPr marL="305593" indent="-305593">
              <a:buSzPct val="145000"/>
              <a:buChar char="•"/>
            </a:lvl1pPr>
          </a:lstStyle>
          <a:p>
            <a:r>
              <a:t>Even after many epochs, the loss does not get close to 0. The model does not have enough capacity. Increase the number of layers and/or neurons.</a:t>
            </a:r>
          </a:p>
        </p:txBody>
      </p:sp>
    </p:spTree>
    <p:extLst>
      <p:ext uri="{BB962C8B-B14F-4D97-AF65-F5344CB8AC3E}">
        <p14:creationId xmlns:p14="http://schemas.microsoft.com/office/powerpoint/2010/main" val="175442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lvl1pPr marL="305593" indent="-305593">
              <a:buSzPct val="145000"/>
              <a:buChar char="•"/>
            </a:lvl1pPr>
          </a:lstStyle>
          <a:p>
            <a:r>
              <a:t>Specific to deep learning are the tweaking of the different hyperparameters, and how overfitting/underfitting develops given model capacity and optimization</a:t>
            </a:r>
          </a:p>
        </p:txBody>
      </p:sp>
    </p:spTree>
    <p:extLst>
      <p:ext uri="{BB962C8B-B14F-4D97-AF65-F5344CB8AC3E}">
        <p14:creationId xmlns:p14="http://schemas.microsoft.com/office/powerpoint/2010/main" val="17805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noRot="1" noChangeAspect="1"/>
          </p:cNvSpPr>
          <p:nvPr>
            <p:ph type="sldImg"/>
          </p:nvPr>
        </p:nvSpPr>
        <p:spPr>
          <a:prstGeom prst="rect">
            <a:avLst/>
          </a:prstGeom>
        </p:spPr>
        <p:txBody>
          <a:bodyPr/>
          <a:lstStyle/>
          <a:p>
            <a:endParaRPr/>
          </a:p>
        </p:txBody>
      </p:sp>
      <p:sp>
        <p:nvSpPr>
          <p:cNvPr id="483" name="Shape 483"/>
          <p:cNvSpPr>
            <a:spLocks noGrp="1"/>
          </p:cNvSpPr>
          <p:nvPr>
            <p:ph type="body" sz="quarter" idx="1"/>
          </p:nvPr>
        </p:nvSpPr>
        <p:spPr>
          <a:prstGeom prst="rect">
            <a:avLst/>
          </a:prstGeom>
        </p:spPr>
        <p:txBody>
          <a:bodyPr/>
          <a:lstStyle/>
          <a:p>
            <a:pPr marL="305593" indent="-305593">
              <a:buSzPct val="145000"/>
              <a:buChar char="•"/>
            </a:pPr>
            <a:r>
              <a:rPr dirty="0" err="1"/>
              <a:t>Minimise</a:t>
            </a:r>
            <a:r>
              <a:rPr dirty="0"/>
              <a:t> information leakage across the different sets</a:t>
            </a:r>
          </a:p>
          <a:p>
            <a:pPr marL="305593" indent="-305593">
              <a:buSzPct val="145000"/>
              <a:buChar char="•"/>
            </a:pPr>
            <a:r>
              <a:rPr dirty="0"/>
              <a:t>Validation set should not know anything about the training set and vice versa, same for the test set</a:t>
            </a:r>
            <a:endParaRPr lang="en-US" dirty="0"/>
          </a:p>
          <a:p>
            <a:pPr marL="305593" indent="-305593">
              <a:buSzPct val="145000"/>
              <a:buChar char="•"/>
            </a:pPr>
            <a:r>
              <a:rPr lang="en-US" dirty="0"/>
              <a:t>You don’t want samples that are somehow correlated (e.g. data from the same patient, measured at different times) in the training AND test set</a:t>
            </a:r>
            <a:endParaRPr dirty="0"/>
          </a:p>
        </p:txBody>
      </p:sp>
    </p:spTree>
    <p:extLst>
      <p:ext uri="{BB962C8B-B14F-4D97-AF65-F5344CB8AC3E}">
        <p14:creationId xmlns:p14="http://schemas.microsoft.com/office/powerpoint/2010/main" val="225269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pPr marL="305593" indent="-305593">
              <a:buSzPct val="145000"/>
              <a:buChar char="•"/>
            </a:pPr>
            <a:r>
              <a:t>Structure is similar to last notebook</a:t>
            </a:r>
          </a:p>
          <a:p>
            <a:pPr marL="305593" indent="-305593">
              <a:buSzPct val="145000"/>
              <a:buChar char="•"/>
            </a:pPr>
            <a:r>
              <a:t>In bold is things that are new, but will be explained in the notebook</a:t>
            </a:r>
          </a:p>
        </p:txBody>
      </p:sp>
    </p:spTree>
    <p:extLst>
      <p:ext uri="{BB962C8B-B14F-4D97-AF65-F5344CB8AC3E}">
        <p14:creationId xmlns:p14="http://schemas.microsoft.com/office/powerpoint/2010/main" val="31432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pPr marL="305593" indent="-305593">
              <a:buSzPct val="145000"/>
              <a:buChar char="•"/>
            </a:pPr>
            <a:r>
              <a:t>Fill out the notebook as instructed, and upload it to canvas</a:t>
            </a:r>
          </a:p>
          <a:p>
            <a:pPr marL="305593" indent="-305593">
              <a:buSzPct val="145000"/>
              <a:buChar char="•"/>
            </a:pPr>
            <a:r>
              <a:t>Download it using File -&gt; Download as -&gt; Notebook (.ipynb)</a:t>
            </a:r>
          </a:p>
          <a:p>
            <a:pPr marL="305593" indent="-305593">
              <a:buSzPct val="145000"/>
              <a:buChar char="•"/>
            </a:pPr>
            <a:r>
              <a:t>Upload it to the Canvas assignment</a:t>
            </a:r>
          </a:p>
          <a:p>
            <a:pPr marL="305593" indent="-305593">
              <a:buSzPct val="145000"/>
              <a:buChar char="•"/>
              <a:defRPr b="1"/>
            </a:pPr>
            <a:r>
              <a:t>Deadline is April 1st</a:t>
            </a:r>
          </a:p>
        </p:txBody>
      </p:sp>
    </p:spTree>
    <p:extLst>
      <p:ext uri="{BB962C8B-B14F-4D97-AF65-F5344CB8AC3E}">
        <p14:creationId xmlns:p14="http://schemas.microsoft.com/office/powerpoint/2010/main" val="3316270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pPr marL="305593" indent="-305593">
              <a:buSzPct val="145000"/>
              <a:buChar char="•"/>
            </a:pPr>
            <a:r>
              <a:rPr dirty="0"/>
              <a:t>This is the loss surface for two weights: </a:t>
            </a:r>
            <a:r>
              <a:rPr lang="en-US" dirty="0"/>
              <a:t>W</a:t>
            </a:r>
            <a:r>
              <a:rPr dirty="0"/>
              <a:t>1 and </a:t>
            </a:r>
            <a:r>
              <a:rPr lang="en-US" dirty="0"/>
              <a:t>W</a:t>
            </a:r>
            <a:r>
              <a:rPr dirty="0"/>
              <a:t>2</a:t>
            </a:r>
          </a:p>
          <a:p>
            <a:pPr marL="305593" indent="-305593">
              <a:buSzPct val="145000"/>
              <a:buChar char="•"/>
            </a:pPr>
            <a:r>
              <a:rPr dirty="0"/>
              <a:t>We want to go down the loss surface, and need to follow the slope</a:t>
            </a:r>
          </a:p>
        </p:txBody>
      </p:sp>
    </p:spTree>
    <p:extLst>
      <p:ext uri="{BB962C8B-B14F-4D97-AF65-F5344CB8AC3E}">
        <p14:creationId xmlns:p14="http://schemas.microsoft.com/office/powerpoint/2010/main" val="132514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marL="305593" indent="-305593">
              <a:buSzPct val="145000"/>
              <a:buChar char="•"/>
            </a:lvl1pPr>
          </a:lstStyle>
          <a:p>
            <a:r>
              <a:t>Global optimum is not necessarily what we want, because we are probably overfitting a lot at that point</a:t>
            </a:r>
          </a:p>
        </p:txBody>
      </p:sp>
    </p:spTree>
    <p:extLst>
      <p:ext uri="{BB962C8B-B14F-4D97-AF65-F5344CB8AC3E}">
        <p14:creationId xmlns:p14="http://schemas.microsoft.com/office/powerpoint/2010/main" val="312032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pPr marL="305593" indent="-305593">
              <a:buSzPct val="145000"/>
              <a:buChar char="•"/>
            </a:pPr>
            <a:r>
              <a:t>Batch gradient descent expects relatively smooth loss surfaces like the one on the right, but more often our surface looks like the one on the left</a:t>
            </a:r>
          </a:p>
          <a:p>
            <a:pPr marL="305593" indent="-305593">
              <a:buSzPct val="145000"/>
              <a:buChar char="•"/>
            </a:pPr>
            <a:r>
              <a:t>For reasons of performance we use mini-batches of data rather than ordinary batch gradient descent</a:t>
            </a:r>
          </a:p>
          <a:p>
            <a:pPr marL="305593" indent="-305593">
              <a:buSzPct val="145000"/>
              <a:buChar char="•"/>
            </a:pPr>
            <a:r>
              <a:t>It will cause our total loss to not always decrease, but runs faster.</a:t>
            </a:r>
          </a:p>
          <a:p>
            <a:pPr marL="305593" indent="-305593">
              <a:buSzPct val="145000"/>
              <a:buChar char="•"/>
            </a:pPr>
            <a:r>
              <a:t>Batch size = m (the whole dataset) is equivalent to GD.</a:t>
            </a:r>
          </a:p>
          <a:p>
            <a:pPr marL="305593" indent="-305593">
              <a:buSzPct val="145000"/>
              <a:buChar char="•"/>
            </a:pPr>
            <a:r>
              <a:t>Batch size = 1 is called stochastic gradient descent.</a:t>
            </a:r>
          </a:p>
          <a:p>
            <a:pPr marL="305593" indent="-305593">
              <a:buSzPct val="145000"/>
              <a:buChar char="•"/>
            </a:pPr>
            <a:r>
              <a:t>We iterate through the dataset many times, the number of times is the epoch, another hyperparameter.</a:t>
            </a:r>
          </a:p>
        </p:txBody>
      </p:sp>
    </p:spTree>
    <p:extLst>
      <p:ext uri="{BB962C8B-B14F-4D97-AF65-F5344CB8AC3E}">
        <p14:creationId xmlns:p14="http://schemas.microsoft.com/office/powerpoint/2010/main" val="317502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pPr marL="305593" indent="-305593">
              <a:buSzPct val="145000"/>
              <a:buChar char="•"/>
            </a:pPr>
            <a:r>
              <a:rPr dirty="0"/>
              <a:t>Adam: Adaptive moment optimization</a:t>
            </a:r>
          </a:p>
          <a:p>
            <a:pPr marL="750093" lvl="1" indent="-305593">
              <a:buSzPct val="145000"/>
              <a:buChar char="•"/>
            </a:pPr>
            <a:r>
              <a:rPr dirty="0"/>
              <a:t>Instead of a single learning rate, we have a learning rate per parameter</a:t>
            </a:r>
          </a:p>
          <a:p>
            <a:pPr marL="750093" lvl="1" indent="-305593">
              <a:buSzPct val="145000"/>
              <a:buChar char="•"/>
            </a:pPr>
            <a:r>
              <a:rPr dirty="0"/>
              <a:t>We incorporate something similar to a momentum term, where past gradients have some effect on the current gradient as well. This speeds up training.</a:t>
            </a:r>
          </a:p>
          <a:p>
            <a:pPr marL="305593" indent="-305593">
              <a:buSzPct val="145000"/>
              <a:buChar char="•"/>
            </a:pPr>
            <a:r>
              <a:rPr dirty="0"/>
              <a:t>Adam is quite robust and reliable, and usually quite fast</a:t>
            </a:r>
          </a:p>
          <a:p>
            <a:pPr marL="305593" indent="-305593">
              <a:buSzPct val="145000"/>
              <a:buChar char="•"/>
            </a:pPr>
            <a:r>
              <a:rPr dirty="0"/>
              <a:t>We are solving a modified XOR problem with </a:t>
            </a:r>
            <a:r>
              <a:rPr dirty="0" err="1"/>
              <a:t>Keras</a:t>
            </a:r>
            <a:endParaRPr dirty="0"/>
          </a:p>
        </p:txBody>
      </p:sp>
    </p:spTree>
    <p:extLst>
      <p:ext uri="{BB962C8B-B14F-4D97-AF65-F5344CB8AC3E}">
        <p14:creationId xmlns:p14="http://schemas.microsoft.com/office/powerpoint/2010/main" val="308448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prstGeom prst="rect">
            <a:avLst/>
          </a:prstGeom>
        </p:spPr>
        <p:txBody>
          <a:bodyPr/>
          <a:lstStyle/>
          <a:p>
            <a:endParaRPr/>
          </a:p>
        </p:txBody>
      </p:sp>
      <p:sp>
        <p:nvSpPr>
          <p:cNvPr id="411" name="Shape 411"/>
          <p:cNvSpPr>
            <a:spLocks noGrp="1"/>
          </p:cNvSpPr>
          <p:nvPr>
            <p:ph type="body" sz="quarter" idx="1"/>
          </p:nvPr>
        </p:nvSpPr>
        <p:spPr>
          <a:prstGeom prst="rect">
            <a:avLst/>
          </a:prstGeom>
        </p:spPr>
        <p:txBody>
          <a:bodyPr/>
          <a:lstStyle>
            <a:lvl1pPr marL="305593" indent="-305593">
              <a:buSzPct val="145000"/>
              <a:buChar char="•"/>
            </a:lvl1pPr>
          </a:lstStyle>
          <a:p>
            <a:r>
              <a:t>Backprop sends stronger "error signals" to nodes which contributed a lot to the overall error, and will update these weights more strongly than others</a:t>
            </a:r>
          </a:p>
        </p:txBody>
      </p:sp>
    </p:spTree>
    <p:extLst>
      <p:ext uri="{BB962C8B-B14F-4D97-AF65-F5344CB8AC3E}">
        <p14:creationId xmlns:p14="http://schemas.microsoft.com/office/powerpoint/2010/main" val="118200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pPr marL="305593" indent="-305593">
              <a:buSzPct val="145000"/>
              <a:buChar char="•"/>
            </a:pPr>
            <a:r>
              <a:t>In the notebook we saw that we were able to perform very well (even perfectly!) on our training dataset.</a:t>
            </a:r>
          </a:p>
          <a:p>
            <a:pPr marL="305593" indent="-305593">
              <a:buSzPct val="145000"/>
              <a:buChar char="•"/>
            </a:pPr>
            <a:r>
              <a:t>But the problem is that you would not expect this decision boundary to generalise well to new examples.</a:t>
            </a:r>
          </a:p>
          <a:p>
            <a:pPr marL="305593" indent="-305593">
              <a:buSzPct val="145000"/>
              <a:buChar char="•"/>
            </a:pPr>
            <a:r>
              <a:t>To test such generalisation we need to evaluate our model against a dataset which it was not trained on, the test set. In this case, we see that the decision boundary is far too specific to the original data set, and shows severely reduced performance on our test set (right).</a:t>
            </a:r>
          </a:p>
        </p:txBody>
      </p:sp>
    </p:spTree>
    <p:extLst>
      <p:ext uri="{BB962C8B-B14F-4D97-AF65-F5344CB8AC3E}">
        <p14:creationId xmlns:p14="http://schemas.microsoft.com/office/powerpoint/2010/main" val="384691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Our model contains various hyperparameters which we need to set which affect our performance.</a:t>
            </a:r>
          </a:p>
          <a:p>
            <a:r>
              <a:t>learning rate</a:t>
            </a:r>
          </a:p>
          <a:p>
            <a:r>
              <a:t>batch size</a:t>
            </a:r>
          </a:p>
          <a:p>
            <a:r>
              <a:t># layers</a:t>
            </a:r>
          </a:p>
          <a:p>
            <a:r>
              <a:t># neurons</a:t>
            </a:r>
          </a:p>
          <a:p>
            <a:r>
              <a:t>To get the best results on the test set we might need to test many different combinations of them.</a:t>
            </a:r>
          </a:p>
          <a:p>
            <a:r>
              <a:t>Testing all these combinations on the test set is not a great idea as we want to know how well our model actually performs on never seen before data.</a:t>
            </a:r>
          </a:p>
          <a:p>
            <a:r>
              <a:t>To fix this we test different hyperparameters on a third dataset, a validation / development set.</a:t>
            </a:r>
          </a:p>
        </p:txBody>
      </p:sp>
    </p:spTree>
    <p:extLst>
      <p:ext uri="{BB962C8B-B14F-4D97-AF65-F5344CB8AC3E}">
        <p14:creationId xmlns:p14="http://schemas.microsoft.com/office/powerpoint/2010/main" val="331386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pPr marL="305593" indent="-305593">
              <a:buSzPct val="145000"/>
              <a:buChar char="•"/>
            </a:pPr>
            <a:r>
              <a:t>Given sufficient capacity, the loss on the training set will keep decreasing</a:t>
            </a:r>
          </a:p>
          <a:p>
            <a:pPr marL="305593" indent="-305593">
              <a:buSzPct val="145000"/>
              <a:buChar char="•"/>
            </a:pPr>
            <a:r>
              <a:t>The validation set loss will decrease up to a point, after which it will start increasing again. We start overfitting.</a:t>
            </a:r>
          </a:p>
          <a:p>
            <a:pPr marL="305593" indent="-305593">
              <a:buSzPct val="145000"/>
              <a:buChar char="•"/>
            </a:pPr>
            <a:r>
              <a:t>One way to control overfitting is to do early-stopping: identify the point at which we start overfitting, and stop training there. This is what we will do in the assignment.</a:t>
            </a:r>
          </a:p>
          <a:p>
            <a:pPr marL="305593" indent="-305593">
              <a:buSzPct val="145000"/>
              <a:buChar char="•"/>
            </a:pPr>
            <a:r>
              <a:t>Early-stopping is generally discouraged in favour of dropout and regularisation: techniques we will discuss next session.</a:t>
            </a:r>
          </a:p>
        </p:txBody>
      </p:sp>
    </p:spTree>
    <p:extLst>
      <p:ext uri="{BB962C8B-B14F-4D97-AF65-F5344CB8AC3E}">
        <p14:creationId xmlns:p14="http://schemas.microsoft.com/office/powerpoint/2010/main" val="362884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3"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2"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3"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40"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1"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Rectangle"/>
          <p:cNvSpPr/>
          <p:nvPr/>
        </p:nvSpPr>
        <p:spPr>
          <a:xfrm>
            <a:off x="-1" y="9697094"/>
            <a:ext cx="13004801" cy="65238"/>
          </a:xfrm>
          <a:prstGeom prst="rect">
            <a:avLst/>
          </a:prstGeom>
          <a:solidFill>
            <a:srgbClr val="E76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blog.algorithmia.com/introduction-to-loss-funct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hyperlink" Target="https://rasbt.github.io/mlxtend/user_guide/general_concepts/gradient-optimiza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blog.algorithmia.com/introduction-to-loss-func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keras.io/" TargetMode="Externa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https/jupyter.lisa.surfsara.nl:8000/"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www.cs.nthu.edu.tw/~shwu/courses/ml/labs/08_CV_Ensembling/08_CV_Ensembling.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s.nthu.edu.tw/~shwu/courses/ml/labs/08_CV_Ensembling/08_CV_Ensembling.html"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https/jupyter.lisa.surfsara.nl:8000/"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7.xml"/><Relationship Id="rId11" Type="http://schemas.openxmlformats.org/officeDocument/2006/relationships/image" Target="../media/image3.png"/><Relationship Id="rId15" Type="http://schemas.openxmlformats.org/officeDocument/2006/relationships/image" Target="../media/image7.png"/><Relationship Id="rId10"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2.png"/><Relationship Id="rId21" Type="http://schemas.openxmlformats.org/officeDocument/2006/relationships/image" Target="../media/image31.png"/><Relationship Id="rId7" Type="http://schemas.openxmlformats.org/officeDocument/2006/relationships/image" Target="../media/image16.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9.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4.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eep learning"/>
          <p:cNvSpPr txBox="1">
            <a:spLocks noGrp="1"/>
          </p:cNvSpPr>
          <p:nvPr>
            <p:ph type="title"/>
          </p:nvPr>
        </p:nvSpPr>
        <p:spPr>
          <a:prstGeom prst="rect">
            <a:avLst/>
          </a:prstGeom>
        </p:spPr>
        <p:txBody>
          <a:bodyPr/>
          <a:lstStyle/>
          <a:p>
            <a:r>
              <a:t>Deep learning</a:t>
            </a:r>
          </a:p>
        </p:txBody>
      </p:sp>
      <p:sp>
        <p:nvSpPr>
          <p:cNvPr id="120" name="Deep learning with Keras"/>
          <p:cNvSpPr txBox="1">
            <a:spLocks noGrp="1"/>
          </p:cNvSpPr>
          <p:nvPr>
            <p:ph type="body" sz="quarter" idx="1"/>
          </p:nvPr>
        </p:nvSpPr>
        <p:spPr>
          <a:prstGeom prst="rect">
            <a:avLst/>
          </a:prstGeom>
        </p:spPr>
        <p:txBody>
          <a:bodyPr/>
          <a:lstStyle/>
          <a:p>
            <a:r>
              <a:t>Deep learning with Keras</a:t>
            </a:r>
          </a:p>
        </p:txBody>
      </p:sp>
      <p:pic>
        <p:nvPicPr>
          <p:cNvPr id="121" name="Image" descr="Image"/>
          <p:cNvPicPr>
            <a:picLocks noChangeAspect="1"/>
          </p:cNvPicPr>
          <p:nvPr/>
        </p:nvPicPr>
        <p:blipFill>
          <a:blip r:embed="rId2"/>
          <a:stretch>
            <a:fillRect/>
          </a:stretch>
        </p:blipFill>
        <p:spPr>
          <a:xfrm>
            <a:off x="1174740" y="739379"/>
            <a:ext cx="10655320" cy="578564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inimising loss"/>
          <p:cNvSpPr txBox="1">
            <a:spLocks noGrp="1"/>
          </p:cNvSpPr>
          <p:nvPr>
            <p:ph type="title"/>
          </p:nvPr>
        </p:nvSpPr>
        <p:spPr>
          <a:prstGeom prst="rect">
            <a:avLst/>
          </a:prstGeom>
        </p:spPr>
        <p:txBody>
          <a:bodyPr/>
          <a:lstStyle/>
          <a:p>
            <a:pPr lvl="1"/>
            <a:r>
              <a:t>Minimising loss</a:t>
            </a:r>
          </a:p>
        </p:txBody>
      </p:sp>
      <p:sp>
        <p:nvSpPr>
          <p:cNvPr id="297" name="We then seek to minimise the loss over the whole dataset.…"/>
          <p:cNvSpPr txBox="1">
            <a:spLocks noGrp="1"/>
          </p:cNvSpPr>
          <p:nvPr>
            <p:ph type="body" sz="half" idx="1"/>
          </p:nvPr>
        </p:nvSpPr>
        <p:spPr>
          <a:prstGeom prst="rect">
            <a:avLst/>
          </a:prstGeom>
        </p:spPr>
        <p:txBody>
          <a:bodyPr/>
          <a:lstStyle/>
          <a:p>
            <a:r>
              <a:t>We then seek to minimise the loss over the whole dataset.</a:t>
            </a:r>
          </a:p>
          <a:p>
            <a:r>
              <a:t>To minimise the loss we adjust the </a:t>
            </a:r>
            <a:r>
              <a:rPr b="1"/>
              <a:t>weights</a:t>
            </a:r>
            <a:r>
              <a:t> of the network so that the loss decreases.</a:t>
            </a:r>
          </a:p>
          <a:p>
            <a:r>
              <a:t>We then seek to find the weights of the network which minimises the loss.</a:t>
            </a:r>
          </a:p>
        </p:txBody>
      </p:sp>
      <p:sp>
        <p:nvSpPr>
          <p:cNvPr id="20" name="Circle">
            <a:extLst>
              <a:ext uri="{FF2B5EF4-FFF2-40B4-BE49-F238E27FC236}">
                <a16:creationId xmlns:a16="http://schemas.microsoft.com/office/drawing/2014/main" xmlns="" id="{DACB909C-8AC3-D547-9028-410F09B14A93}"/>
              </a:ext>
            </a:extLst>
          </p:cNvPr>
          <p:cNvSpPr/>
          <p:nvPr/>
        </p:nvSpPr>
        <p:spPr>
          <a:xfrm>
            <a:off x="9904363" y="3640744"/>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xmlns="" id="{86556118-A62B-0D40-946E-9416E46EE65A}"/>
              </a:ext>
            </a:extLst>
          </p:cNvPr>
          <p:cNvSpPr/>
          <p:nvPr/>
        </p:nvSpPr>
        <p:spPr>
          <a:xfrm>
            <a:off x="6779021" y="3640744"/>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xmlns="" id="{01AC200D-2609-254A-B1C6-78D2F3FBBC64}"/>
              </a:ext>
            </a:extLst>
          </p:cNvPr>
          <p:cNvSpPr/>
          <p:nvPr/>
        </p:nvSpPr>
        <p:spPr>
          <a:xfrm>
            <a:off x="8290321" y="6074381"/>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3" name="Line">
            <a:extLst>
              <a:ext uri="{FF2B5EF4-FFF2-40B4-BE49-F238E27FC236}">
                <a16:creationId xmlns:a16="http://schemas.microsoft.com/office/drawing/2014/main" xmlns="" id="{892A8DD9-2B95-D441-91D2-72E4095CEDEE}"/>
              </a:ext>
            </a:extLst>
          </p:cNvPr>
          <p:cNvSpPr/>
          <p:nvPr/>
        </p:nvSpPr>
        <p:spPr>
          <a:xfrm flipH="1">
            <a:off x="8664823" y="4537185"/>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Line">
            <a:extLst>
              <a:ext uri="{FF2B5EF4-FFF2-40B4-BE49-F238E27FC236}">
                <a16:creationId xmlns:a16="http://schemas.microsoft.com/office/drawing/2014/main" xmlns="" id="{D6DA330B-FC22-4C43-BEFA-DFE900C8B372}"/>
              </a:ext>
            </a:extLst>
          </p:cNvPr>
          <p:cNvSpPr/>
          <p:nvPr/>
        </p:nvSpPr>
        <p:spPr>
          <a:xfrm>
            <a:off x="8143350" y="5496520"/>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5" name="Equation">
                <a:extLst>
                  <a:ext uri="{FF2B5EF4-FFF2-40B4-BE49-F238E27FC236}">
                    <a16:creationId xmlns:a16="http://schemas.microsoft.com/office/drawing/2014/main" xmlns="" id="{CB44EBC8-7866-3644-97AC-79E68B9AE16F}"/>
                  </a:ext>
                </a:extLst>
              </p:cNvPr>
              <p:cNvSpPr txBox="1"/>
              <p:nvPr/>
            </p:nvSpPr>
            <p:spPr>
              <a:xfrm>
                <a:off x="10534344" y="4451861"/>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25" name="Equation">
                <a:extLst>
                  <a:ext uri="{FF2B5EF4-FFF2-40B4-BE49-F238E27FC236}">
                    <a16:creationId xmlns:a16="http://schemas.microsoft.com/office/drawing/2014/main" id="{CB44EBC8-7866-3644-97AC-79E68B9AE16F}"/>
                  </a:ext>
                </a:extLst>
              </p:cNvPr>
              <p:cNvSpPr txBox="1">
                <a:spLocks noRot="1" noChangeAspect="1" noMove="1" noResize="1" noEditPoints="1" noAdjustHandles="1" noChangeArrowheads="1" noChangeShapeType="1" noTextEdit="1"/>
              </p:cNvSpPr>
              <p:nvPr/>
            </p:nvSpPr>
            <p:spPr>
              <a:xfrm>
                <a:off x="10534344" y="4451861"/>
                <a:ext cx="699390" cy="306325"/>
              </a:xfrm>
              <a:prstGeom prst="rect">
                <a:avLst/>
              </a:prstGeom>
              <a:blipFill>
                <a:blip r:embed="rId2"/>
                <a:stretch>
                  <a:fillRect l="-12281" r="-12281" b="-56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 name="Equation">
                <a:extLst>
                  <a:ext uri="{FF2B5EF4-FFF2-40B4-BE49-F238E27FC236}">
                    <a16:creationId xmlns:a16="http://schemas.microsoft.com/office/drawing/2014/main" xmlns="" id="{A5269675-2AD2-B540-A10A-CDE2F10EBB1D}"/>
                  </a:ext>
                </a:extLst>
              </p:cNvPr>
              <p:cNvSpPr txBox="1"/>
              <p:nvPr/>
            </p:nvSpPr>
            <p:spPr>
              <a:xfrm>
                <a:off x="8844461" y="4121875"/>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xmlns="">
          <p:sp>
            <p:nvSpPr>
              <p:cNvPr id="26" name="Equation">
                <a:extLst>
                  <a:ext uri="{FF2B5EF4-FFF2-40B4-BE49-F238E27FC236}">
                    <a16:creationId xmlns:a16="http://schemas.microsoft.com/office/drawing/2014/main" id="{A5269675-2AD2-B540-A10A-CDE2F10EBB1D}"/>
                  </a:ext>
                </a:extLst>
              </p:cNvPr>
              <p:cNvSpPr txBox="1">
                <a:spLocks noRot="1" noChangeAspect="1" noMove="1" noResize="1" noEditPoints="1" noAdjustHandles="1" noChangeArrowheads="1" noChangeShapeType="1" noTextEdit="1"/>
              </p:cNvSpPr>
              <p:nvPr/>
            </p:nvSpPr>
            <p:spPr>
              <a:xfrm>
                <a:off x="8844461" y="4121875"/>
                <a:ext cx="931758" cy="262891"/>
              </a:xfrm>
              <a:prstGeom prst="rect">
                <a:avLst/>
              </a:prstGeom>
              <a:blipFill>
                <a:blip r:embed="rId3"/>
                <a:stretch>
                  <a:fillRect l="-9459" r="-12162" b="-85714"/>
                </a:stretch>
              </a:blipFill>
              <a:ln w="12700">
                <a:miter lim="400000"/>
              </a:ln>
            </p:spPr>
            <p:txBody>
              <a:bodyPr/>
              <a:lstStyle/>
              <a:p>
                <a:r>
                  <a:rPr lang="nl-NL">
                    <a:noFill/>
                  </a:rPr>
                  <a:t> </a:t>
                </a:r>
              </a:p>
            </p:txBody>
          </p:sp>
        </mc:Fallback>
      </mc:AlternateContent>
      <p:sp>
        <p:nvSpPr>
          <p:cNvPr id="27" name="Dataset">
            <a:extLst>
              <a:ext uri="{FF2B5EF4-FFF2-40B4-BE49-F238E27FC236}">
                <a16:creationId xmlns:a16="http://schemas.microsoft.com/office/drawing/2014/main" xmlns="" id="{3B611333-3FAB-6A40-8687-AE298DF7E755}"/>
              </a:ext>
            </a:extLst>
          </p:cNvPr>
          <p:cNvSpPr txBox="1"/>
          <p:nvPr/>
        </p:nvSpPr>
        <p:spPr>
          <a:xfrm>
            <a:off x="10306887" y="3143005"/>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28" name="Network">
            <a:extLst>
              <a:ext uri="{FF2B5EF4-FFF2-40B4-BE49-F238E27FC236}">
                <a16:creationId xmlns:a16="http://schemas.microsoft.com/office/drawing/2014/main" xmlns="" id="{10C67441-7EDF-B942-AB29-98536B1EB2FE}"/>
              </a:ext>
            </a:extLst>
          </p:cNvPr>
          <p:cNvSpPr txBox="1"/>
          <p:nvPr/>
        </p:nvSpPr>
        <p:spPr>
          <a:xfrm>
            <a:off x="7137820" y="3143005"/>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29" name="Loss">
            <a:extLst>
              <a:ext uri="{FF2B5EF4-FFF2-40B4-BE49-F238E27FC236}">
                <a16:creationId xmlns:a16="http://schemas.microsoft.com/office/drawing/2014/main" xmlns="" id="{1B20DBC3-07A2-D84F-A7BE-7EA520096E6B}"/>
              </a:ext>
            </a:extLst>
          </p:cNvPr>
          <p:cNvSpPr txBox="1"/>
          <p:nvPr/>
        </p:nvSpPr>
        <p:spPr>
          <a:xfrm>
            <a:off x="8955629" y="8012612"/>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xmlns="" id="{C9237902-6D69-354D-998F-8991DFBDF13A}"/>
                  </a:ext>
                </a:extLst>
              </p:cNvPr>
              <p:cNvSpPr txBox="1"/>
              <p:nvPr/>
            </p:nvSpPr>
            <p:spPr>
              <a:xfrm>
                <a:off x="10216061" y="5925921"/>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0" name="Equation">
                <a:extLst>
                  <a:ext uri="{FF2B5EF4-FFF2-40B4-BE49-F238E27FC236}">
                    <a16:creationId xmlns:a16="http://schemas.microsoft.com/office/drawing/2014/main" id="{C9237902-6D69-354D-998F-8991DFBDF13A}"/>
                  </a:ext>
                </a:extLst>
              </p:cNvPr>
              <p:cNvSpPr txBox="1">
                <a:spLocks noRot="1" noChangeAspect="1" noMove="1" noResize="1" noEditPoints="1" noAdjustHandles="1" noChangeArrowheads="1" noChangeShapeType="1" noTextEdit="1"/>
              </p:cNvSpPr>
              <p:nvPr/>
            </p:nvSpPr>
            <p:spPr>
              <a:xfrm>
                <a:off x="10216061" y="5925921"/>
                <a:ext cx="912327" cy="331090"/>
              </a:xfrm>
              <a:prstGeom prst="rect">
                <a:avLst/>
              </a:prstGeom>
              <a:blipFill>
                <a:blip r:embed="rId4"/>
                <a:stretch>
                  <a:fillRect l="-13889" r="-15278" b="-66667"/>
                </a:stretch>
              </a:blipFill>
              <a:ln w="12700">
                <a:miter lim="400000"/>
              </a:ln>
            </p:spPr>
            <p:txBody>
              <a:bodyPr/>
              <a:lstStyle/>
              <a:p>
                <a:r>
                  <a:rPr lang="nl-NL">
                    <a:noFill/>
                  </a:rPr>
                  <a:t> </a:t>
                </a:r>
              </a:p>
            </p:txBody>
          </p:sp>
        </mc:Fallback>
      </mc:AlternateContent>
      <p:sp>
        <p:nvSpPr>
          <p:cNvPr id="31" name="Line">
            <a:extLst>
              <a:ext uri="{FF2B5EF4-FFF2-40B4-BE49-F238E27FC236}">
                <a16:creationId xmlns:a16="http://schemas.microsoft.com/office/drawing/2014/main" xmlns="" id="{ACF68941-3EFF-A24F-944E-D1BD34333F67}"/>
              </a:ext>
            </a:extLst>
          </p:cNvPr>
          <p:cNvSpPr/>
          <p:nvPr/>
        </p:nvSpPr>
        <p:spPr>
          <a:xfrm flipH="1">
            <a:off x="9714855" y="5362251"/>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 name="Rectangle">
            <a:extLst>
              <a:ext uri="{FF2B5EF4-FFF2-40B4-BE49-F238E27FC236}">
                <a16:creationId xmlns:a16="http://schemas.microsoft.com/office/drawing/2014/main" xmlns="" id="{E6B81FCB-9783-064E-8B26-5429BE69B6F6}"/>
              </a:ext>
            </a:extLst>
          </p:cNvPr>
          <p:cNvSpPr/>
          <p:nvPr/>
        </p:nvSpPr>
        <p:spPr>
          <a:xfrm>
            <a:off x="6502400" y="3094644"/>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96F8EABA-7C94-694A-B6C9-CBEDC8384DAB}"/>
                  </a:ext>
                </a:extLst>
              </p:cNvPr>
              <p:cNvSpPr txBox="1"/>
              <p:nvPr/>
            </p:nvSpPr>
            <p:spPr>
              <a:xfrm>
                <a:off x="6976397" y="4349371"/>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3" name="TextBox 32">
                <a:extLst>
                  <a:ext uri="{FF2B5EF4-FFF2-40B4-BE49-F238E27FC236}">
                    <a16:creationId xmlns:a16="http://schemas.microsoft.com/office/drawing/2014/main" id="{96F8EABA-7C94-694A-B6C9-CBEDC8384DAB}"/>
                  </a:ext>
                </a:extLst>
              </p:cNvPr>
              <p:cNvSpPr txBox="1">
                <a:spLocks noRot="1" noChangeAspect="1" noMove="1" noResize="1" noEditPoints="1" noAdjustHandles="1" noChangeArrowheads="1" noChangeShapeType="1" noTextEdit="1"/>
              </p:cNvSpPr>
              <p:nvPr/>
            </p:nvSpPr>
            <p:spPr>
              <a:xfrm>
                <a:off x="6976397" y="4349371"/>
                <a:ext cx="1480534" cy="430887"/>
              </a:xfrm>
              <a:prstGeom prst="rect">
                <a:avLst/>
              </a:prstGeom>
              <a:blipFill>
                <a:blip r:embed="rId5"/>
                <a:stretch>
                  <a:fillRect l="-10169" t="-11429" b="-34286"/>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64D49F27-4E10-884B-9EFB-C559369E6B83}"/>
                  </a:ext>
                </a:extLst>
              </p:cNvPr>
              <p:cNvSpPr txBox="1"/>
              <p:nvPr/>
            </p:nvSpPr>
            <p:spPr>
              <a:xfrm>
                <a:off x="8465072" y="5394872"/>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4" name="TextBox 33">
                <a:extLst>
                  <a:ext uri="{FF2B5EF4-FFF2-40B4-BE49-F238E27FC236}">
                    <a16:creationId xmlns:a16="http://schemas.microsoft.com/office/drawing/2014/main" id="{64D49F27-4E10-884B-9EFB-C559369E6B83}"/>
                  </a:ext>
                </a:extLst>
              </p:cNvPr>
              <p:cNvSpPr txBox="1">
                <a:spLocks noRot="1" noChangeAspect="1" noMove="1" noResize="1" noEditPoints="1" noAdjustHandles="1" noChangeArrowheads="1" noChangeShapeType="1" noTextEdit="1"/>
              </p:cNvSpPr>
              <p:nvPr/>
            </p:nvSpPr>
            <p:spPr>
              <a:xfrm>
                <a:off x="8465072" y="5394872"/>
                <a:ext cx="305918" cy="430887"/>
              </a:xfrm>
              <a:prstGeom prst="rect">
                <a:avLst/>
              </a:prstGeom>
              <a:blipFill>
                <a:blip r:embed="rId6"/>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AD8FDB63-8882-0944-B975-8BB087630D43}"/>
                  </a:ext>
                </a:extLst>
              </p:cNvPr>
              <p:cNvSpPr txBox="1"/>
              <p:nvPr/>
            </p:nvSpPr>
            <p:spPr>
              <a:xfrm>
                <a:off x="8778642" y="6820831"/>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5" name="TextBox 34">
                <a:extLst>
                  <a:ext uri="{FF2B5EF4-FFF2-40B4-BE49-F238E27FC236}">
                    <a16:creationId xmlns:a16="http://schemas.microsoft.com/office/drawing/2014/main" id="{AD8FDB63-8882-0944-B975-8BB087630D43}"/>
                  </a:ext>
                </a:extLst>
              </p:cNvPr>
              <p:cNvSpPr txBox="1">
                <a:spLocks noRot="1" noChangeAspect="1" noMove="1" noResize="1" noEditPoints="1" noAdjustHandles="1" noChangeArrowheads="1" noChangeShapeType="1" noTextEdit="1"/>
              </p:cNvSpPr>
              <p:nvPr/>
            </p:nvSpPr>
            <p:spPr>
              <a:xfrm>
                <a:off x="8778642" y="6820831"/>
                <a:ext cx="1069395" cy="430887"/>
              </a:xfrm>
              <a:prstGeom prst="rect">
                <a:avLst/>
              </a:prstGeom>
              <a:blipFill>
                <a:blip r:embed="rId7"/>
                <a:stretch>
                  <a:fillRect l="-10588" t="-14286" r="-5882" b="-3428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How do we systematically update the weights to reduce loss?…"/>
          <p:cNvSpPr txBox="1">
            <a:spLocks noGrp="1"/>
          </p:cNvSpPr>
          <p:nvPr>
            <p:ph type="body" sz="half" idx="1"/>
          </p:nvPr>
        </p:nvSpPr>
        <p:spPr>
          <a:prstGeom prst="rect">
            <a:avLst/>
          </a:prstGeom>
        </p:spPr>
        <p:txBody>
          <a:bodyPr/>
          <a:lstStyle/>
          <a:p>
            <a:pPr marL="274320" indent="-274320" defTabSz="467359">
              <a:spcBef>
                <a:spcPts val="2500"/>
              </a:spcBef>
              <a:defRPr sz="2240"/>
            </a:pPr>
            <a:r>
              <a:t>How do we systematically update the weights to reduce loss?</a:t>
            </a:r>
          </a:p>
          <a:p>
            <a:pPr marL="274320" indent="-274320" defTabSz="467359">
              <a:spcBef>
                <a:spcPts val="2500"/>
              </a:spcBef>
              <a:defRPr sz="2240"/>
            </a:pPr>
            <a:r>
              <a:t>If our loss and network are made by using differentiable functions, we simply </a:t>
            </a:r>
            <a:r>
              <a:rPr b="1"/>
              <a:t>differentiate the total loss w.r.t. the weights</a:t>
            </a:r>
            <a:r>
              <a:t> and update the weights with that information.</a:t>
            </a:r>
          </a:p>
          <a:p>
            <a:pPr marL="274320" indent="-274320" defTabSz="467359">
              <a:spcBef>
                <a:spcPts val="2500"/>
              </a:spcBef>
              <a:defRPr sz="2240"/>
            </a:pPr>
            <a:r>
              <a:t>There are lots of finer details to this but the important part to know is that </a:t>
            </a:r>
            <a:r>
              <a:rPr b="1"/>
              <a:t>each weight contributes to the total loss</a:t>
            </a:r>
            <a:r>
              <a:t>.</a:t>
            </a:r>
          </a:p>
          <a:p>
            <a:pPr marL="274320" indent="-274320" defTabSz="467359">
              <a:spcBef>
                <a:spcPts val="2500"/>
              </a:spcBef>
              <a:defRPr sz="2240"/>
            </a:pPr>
            <a:r>
              <a:t>This means that our loss function over the whole dataset is high-dimensional function, as it is a function of every weight in the network.</a:t>
            </a:r>
          </a:p>
        </p:txBody>
      </p:sp>
      <p:sp>
        <p:nvSpPr>
          <p:cNvPr id="331"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Updating weights</a:t>
            </a:r>
          </a:p>
        </p:txBody>
      </p:sp>
      <mc:AlternateContent xmlns:mc="http://schemas.openxmlformats.org/markup-compatibility/2006" xmlns:a14="http://schemas.microsoft.com/office/drawing/2010/main">
        <mc:Choice Requires="a14">
          <p:sp>
            <p:nvSpPr>
              <p:cNvPr id="333" name="Equation"/>
              <p:cNvSpPr txBox="1"/>
              <p:nvPr/>
            </p:nvSpPr>
            <p:spPr>
              <a:xfrm>
                <a:off x="8116102" y="8274969"/>
                <a:ext cx="3097899"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en-US" sz="3000" b="0" i="1" smtClean="0">
                          <a:solidFill>
                            <a:srgbClr val="000000"/>
                          </a:solidFill>
                          <a:latin typeface="Cambria Math" panose="02040503050406030204" pitchFamily="18" charset="0"/>
                        </a:rPr>
                        <m:t>𝑇𝑜𝑡𝑎𝑙</m:t>
                      </m:r>
                      <m:r>
                        <a:rPr lang="en-US" sz="3000" b="0" i="1" smtClean="0">
                          <a:solidFill>
                            <a:srgbClr val="000000"/>
                          </a:solidFill>
                          <a:latin typeface="Cambria Math" panose="02040503050406030204" pitchFamily="18" charset="0"/>
                        </a:rPr>
                        <m:t> </m:t>
                      </m:r>
                      <m:r>
                        <a:rPr lang="en-US" sz="3000" b="0" i="1" smtClean="0">
                          <a:solidFill>
                            <a:srgbClr val="000000"/>
                          </a:solidFill>
                          <a:latin typeface="Cambria Math" panose="02040503050406030204" pitchFamily="18" charset="0"/>
                        </a:rPr>
                        <m:t>𝑙𝑜𝑠𝑠</m:t>
                      </m:r>
                      <m:r>
                        <a:rPr lang="en-US" sz="3000" i="1">
                          <a:solidFill>
                            <a:srgbClr val="000000"/>
                          </a:solidFill>
                          <a:latin typeface="Cambria Math" panose="02040503050406030204" pitchFamily="18" charset="0"/>
                        </a:rPr>
                        <m:t>=</m:t>
                      </m:r>
                      <m:r>
                        <a:rPr lang="en-US" sz="3000" i="1">
                          <a:solidFill>
                            <a:srgbClr val="000000"/>
                          </a:solidFill>
                          <a:latin typeface="Cambria Math" panose="02040503050406030204" pitchFamily="18" charset="0"/>
                        </a:rPr>
                        <m:t>𝐽</m:t>
                      </m:r>
                      <m:r>
                        <a:rPr lang="en-US" sz="3000" i="1">
                          <a:solidFill>
                            <a:srgbClr val="000000"/>
                          </a:solidFill>
                          <a:latin typeface="Cambria Math" panose="02040503050406030204" pitchFamily="18" charset="0"/>
                        </a:rPr>
                        <m:t>(</m:t>
                      </m:r>
                      <m:r>
                        <a:rPr lang="en-US" sz="3000" i="1">
                          <a:solidFill>
                            <a:srgbClr val="000000"/>
                          </a:solidFill>
                          <a:latin typeface="Cambria Math" panose="02040503050406030204" pitchFamily="18" charset="0"/>
                        </a:rPr>
                        <m:t>𝒘</m:t>
                      </m:r>
                      <m:r>
                        <a:rPr lang="en-US" sz="3000" i="1">
                          <a:solidFill>
                            <a:srgbClr val="000000"/>
                          </a:solidFill>
                          <a:latin typeface="Cambria Math" panose="02040503050406030204" pitchFamily="18" charset="0"/>
                        </a:rPr>
                        <m:t>)</m:t>
                      </m:r>
                    </m:oMath>
                  </m:oMathPara>
                </a14:m>
                <a:endParaRPr sz="3000" dirty="0"/>
              </a:p>
            </p:txBody>
          </p:sp>
        </mc:Choice>
        <mc:Fallback xmlns="">
          <p:sp>
            <p:nvSpPr>
              <p:cNvPr id="333" name="Equation"/>
              <p:cNvSpPr txBox="1">
                <a:spLocks noRot="1" noChangeAspect="1" noMove="1" noResize="1" noEditPoints="1" noAdjustHandles="1" noChangeArrowheads="1" noChangeShapeType="1" noTextEdit="1"/>
              </p:cNvSpPr>
              <p:nvPr/>
            </p:nvSpPr>
            <p:spPr>
              <a:xfrm>
                <a:off x="8116102" y="8274969"/>
                <a:ext cx="3097899" cy="461665"/>
              </a:xfrm>
              <a:prstGeom prst="rect">
                <a:avLst/>
              </a:prstGeom>
              <a:blipFill>
                <a:blip r:embed="rId2"/>
                <a:stretch>
                  <a:fillRect l="-2041" t="-5405" r="-3265" b="-37838"/>
                </a:stretch>
              </a:blipFill>
              <a:ln w="12700">
                <a:miter lim="400000"/>
              </a:ln>
            </p:spPr>
            <p:txBody>
              <a:bodyPr/>
              <a:lstStyle/>
              <a:p>
                <a:r>
                  <a:rPr lang="nl-NL">
                    <a:noFill/>
                  </a:rPr>
                  <a:t> </a:t>
                </a:r>
              </a:p>
            </p:txBody>
          </p:sp>
        </mc:Fallback>
      </mc:AlternateContent>
      <p:sp>
        <p:nvSpPr>
          <p:cNvPr id="335" name="Line"/>
          <p:cNvSpPr/>
          <p:nvPr/>
        </p:nvSpPr>
        <p:spPr>
          <a:xfrm>
            <a:off x="6222638" y="8486668"/>
            <a:ext cx="149276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36" name="Line"/>
          <p:cNvSpPr/>
          <p:nvPr/>
        </p:nvSpPr>
        <p:spPr>
          <a:xfrm flipH="1" flipV="1">
            <a:off x="10306886" y="8877300"/>
            <a:ext cx="345769" cy="260932"/>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37" name="All the weights in a single vector"/>
          <p:cNvSpPr txBox="1"/>
          <p:nvPr/>
        </p:nvSpPr>
        <p:spPr>
          <a:xfrm>
            <a:off x="8642094" y="9098422"/>
            <a:ext cx="4124250"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All the weights in a single vector</a:t>
            </a:r>
          </a:p>
        </p:txBody>
      </p:sp>
      <p:sp>
        <p:nvSpPr>
          <p:cNvPr id="25" name="Circle">
            <a:extLst>
              <a:ext uri="{FF2B5EF4-FFF2-40B4-BE49-F238E27FC236}">
                <a16:creationId xmlns:a16="http://schemas.microsoft.com/office/drawing/2014/main" xmlns="" id="{06D2F958-64C6-6E43-B32E-8F249092695C}"/>
              </a:ext>
            </a:extLst>
          </p:cNvPr>
          <p:cNvSpPr/>
          <p:nvPr/>
        </p:nvSpPr>
        <p:spPr>
          <a:xfrm>
            <a:off x="9904363" y="3070402"/>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6" name="Circle">
            <a:extLst>
              <a:ext uri="{FF2B5EF4-FFF2-40B4-BE49-F238E27FC236}">
                <a16:creationId xmlns:a16="http://schemas.microsoft.com/office/drawing/2014/main" xmlns="" id="{006A82D9-70AE-5B44-89D1-540C00A6D6A2}"/>
              </a:ext>
            </a:extLst>
          </p:cNvPr>
          <p:cNvSpPr/>
          <p:nvPr/>
        </p:nvSpPr>
        <p:spPr>
          <a:xfrm>
            <a:off x="6779021" y="3070402"/>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7" name="Circle">
            <a:extLst>
              <a:ext uri="{FF2B5EF4-FFF2-40B4-BE49-F238E27FC236}">
                <a16:creationId xmlns:a16="http://schemas.microsoft.com/office/drawing/2014/main" xmlns="" id="{47F20B98-A94A-BD41-9DB2-DCD8C327A7FF}"/>
              </a:ext>
            </a:extLst>
          </p:cNvPr>
          <p:cNvSpPr/>
          <p:nvPr/>
        </p:nvSpPr>
        <p:spPr>
          <a:xfrm>
            <a:off x="8290321" y="5504039"/>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8" name="Line">
            <a:extLst>
              <a:ext uri="{FF2B5EF4-FFF2-40B4-BE49-F238E27FC236}">
                <a16:creationId xmlns:a16="http://schemas.microsoft.com/office/drawing/2014/main" xmlns="" id="{C1FB392C-890C-9644-B781-58A4A82EB5F8}"/>
              </a:ext>
            </a:extLst>
          </p:cNvPr>
          <p:cNvSpPr/>
          <p:nvPr/>
        </p:nvSpPr>
        <p:spPr>
          <a:xfrm flipH="1">
            <a:off x="8664823" y="3966843"/>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xmlns="" id="{D5EC219B-DEF5-014B-B6BF-9BDEA90926D1}"/>
              </a:ext>
            </a:extLst>
          </p:cNvPr>
          <p:cNvSpPr/>
          <p:nvPr/>
        </p:nvSpPr>
        <p:spPr>
          <a:xfrm>
            <a:off x="8143350" y="4926178"/>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xmlns="" id="{DB4EC4B3-532A-2948-B8B9-F1E369FD8E2B}"/>
                  </a:ext>
                </a:extLst>
              </p:cNvPr>
              <p:cNvSpPr txBox="1"/>
              <p:nvPr/>
            </p:nvSpPr>
            <p:spPr>
              <a:xfrm>
                <a:off x="10534344" y="3881519"/>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0" name="Equation">
                <a:extLst>
                  <a:ext uri="{FF2B5EF4-FFF2-40B4-BE49-F238E27FC236}">
                    <a16:creationId xmlns:a16="http://schemas.microsoft.com/office/drawing/2014/main" id="{DB4EC4B3-532A-2948-B8B9-F1E369FD8E2B}"/>
                  </a:ext>
                </a:extLst>
              </p:cNvPr>
              <p:cNvSpPr txBox="1">
                <a:spLocks noRot="1" noChangeAspect="1" noMove="1" noResize="1" noEditPoints="1" noAdjustHandles="1" noChangeArrowheads="1" noChangeShapeType="1" noTextEdit="1"/>
              </p:cNvSpPr>
              <p:nvPr/>
            </p:nvSpPr>
            <p:spPr>
              <a:xfrm>
                <a:off x="10534344" y="3881519"/>
                <a:ext cx="699390" cy="306325"/>
              </a:xfrm>
              <a:prstGeom prst="rect">
                <a:avLst/>
              </a:prstGeom>
              <a:blipFill>
                <a:blip r:embed="rId3"/>
                <a:stretch>
                  <a:fillRect l="-12281" r="-12281" b="-56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1" name="Equation">
                <a:extLst>
                  <a:ext uri="{FF2B5EF4-FFF2-40B4-BE49-F238E27FC236}">
                    <a16:creationId xmlns:a16="http://schemas.microsoft.com/office/drawing/2014/main" xmlns="" id="{20F2BFFB-8D84-7245-8BDD-84E05BE83F71}"/>
                  </a:ext>
                </a:extLst>
              </p:cNvPr>
              <p:cNvSpPr txBox="1"/>
              <p:nvPr/>
            </p:nvSpPr>
            <p:spPr>
              <a:xfrm>
                <a:off x="8844461" y="3551533"/>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xmlns="">
          <p:sp>
            <p:nvSpPr>
              <p:cNvPr id="31" name="Equation">
                <a:extLst>
                  <a:ext uri="{FF2B5EF4-FFF2-40B4-BE49-F238E27FC236}">
                    <a16:creationId xmlns:a16="http://schemas.microsoft.com/office/drawing/2014/main" id="{20F2BFFB-8D84-7245-8BDD-84E05BE83F71}"/>
                  </a:ext>
                </a:extLst>
              </p:cNvPr>
              <p:cNvSpPr txBox="1">
                <a:spLocks noRot="1" noChangeAspect="1" noMove="1" noResize="1" noEditPoints="1" noAdjustHandles="1" noChangeArrowheads="1" noChangeShapeType="1" noTextEdit="1"/>
              </p:cNvSpPr>
              <p:nvPr/>
            </p:nvSpPr>
            <p:spPr>
              <a:xfrm>
                <a:off x="8844461" y="3551533"/>
                <a:ext cx="931758" cy="262891"/>
              </a:xfrm>
              <a:prstGeom prst="rect">
                <a:avLst/>
              </a:prstGeom>
              <a:blipFill>
                <a:blip r:embed="rId4"/>
                <a:stretch>
                  <a:fillRect l="-9459" r="-12162" b="-85714"/>
                </a:stretch>
              </a:blipFill>
              <a:ln w="12700">
                <a:miter lim="400000"/>
              </a:ln>
            </p:spPr>
            <p:txBody>
              <a:bodyPr/>
              <a:lstStyle/>
              <a:p>
                <a:r>
                  <a:rPr lang="nl-NL">
                    <a:noFill/>
                  </a:rPr>
                  <a:t> </a:t>
                </a:r>
              </a:p>
            </p:txBody>
          </p:sp>
        </mc:Fallback>
      </mc:AlternateContent>
      <p:sp>
        <p:nvSpPr>
          <p:cNvPr id="32" name="Dataset">
            <a:extLst>
              <a:ext uri="{FF2B5EF4-FFF2-40B4-BE49-F238E27FC236}">
                <a16:creationId xmlns:a16="http://schemas.microsoft.com/office/drawing/2014/main" xmlns="" id="{1E030DDA-C861-8D4A-BE71-B6F8EA0E926D}"/>
              </a:ext>
            </a:extLst>
          </p:cNvPr>
          <p:cNvSpPr txBox="1"/>
          <p:nvPr/>
        </p:nvSpPr>
        <p:spPr>
          <a:xfrm>
            <a:off x="10306887" y="2572663"/>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33" name="Network">
            <a:extLst>
              <a:ext uri="{FF2B5EF4-FFF2-40B4-BE49-F238E27FC236}">
                <a16:creationId xmlns:a16="http://schemas.microsoft.com/office/drawing/2014/main" xmlns="" id="{D85EB290-B83C-0745-89D3-3D1530E0D03E}"/>
              </a:ext>
            </a:extLst>
          </p:cNvPr>
          <p:cNvSpPr txBox="1"/>
          <p:nvPr/>
        </p:nvSpPr>
        <p:spPr>
          <a:xfrm>
            <a:off x="7137820" y="2572663"/>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34" name="Loss">
            <a:extLst>
              <a:ext uri="{FF2B5EF4-FFF2-40B4-BE49-F238E27FC236}">
                <a16:creationId xmlns:a16="http://schemas.microsoft.com/office/drawing/2014/main" xmlns="" id="{6CD24355-979A-9B4C-A05E-6439F0CC9E14}"/>
              </a:ext>
            </a:extLst>
          </p:cNvPr>
          <p:cNvSpPr txBox="1"/>
          <p:nvPr/>
        </p:nvSpPr>
        <p:spPr>
          <a:xfrm>
            <a:off x="8955629" y="7442270"/>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xmlns:a14="http://schemas.microsoft.com/office/drawing/2010/main">
        <mc:Choice Requires="a14">
          <p:sp>
            <p:nvSpPr>
              <p:cNvPr id="35" name="Equation">
                <a:extLst>
                  <a:ext uri="{FF2B5EF4-FFF2-40B4-BE49-F238E27FC236}">
                    <a16:creationId xmlns:a16="http://schemas.microsoft.com/office/drawing/2014/main" xmlns="" id="{3739B802-2552-B642-A102-6ECF9A389B96}"/>
                  </a:ext>
                </a:extLst>
              </p:cNvPr>
              <p:cNvSpPr txBox="1"/>
              <p:nvPr/>
            </p:nvSpPr>
            <p:spPr>
              <a:xfrm>
                <a:off x="10216061" y="5355579"/>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5" name="Equation">
                <a:extLst>
                  <a:ext uri="{FF2B5EF4-FFF2-40B4-BE49-F238E27FC236}">
                    <a16:creationId xmlns:a16="http://schemas.microsoft.com/office/drawing/2014/main" id="{3739B802-2552-B642-A102-6ECF9A389B96}"/>
                  </a:ext>
                </a:extLst>
              </p:cNvPr>
              <p:cNvSpPr txBox="1">
                <a:spLocks noRot="1" noChangeAspect="1" noMove="1" noResize="1" noEditPoints="1" noAdjustHandles="1" noChangeArrowheads="1" noChangeShapeType="1" noTextEdit="1"/>
              </p:cNvSpPr>
              <p:nvPr/>
            </p:nvSpPr>
            <p:spPr>
              <a:xfrm>
                <a:off x="10216061" y="5355579"/>
                <a:ext cx="912327" cy="331090"/>
              </a:xfrm>
              <a:prstGeom prst="rect">
                <a:avLst/>
              </a:prstGeom>
              <a:blipFill>
                <a:blip r:embed="rId5"/>
                <a:stretch>
                  <a:fillRect l="-13889" r="-15278" b="-70370"/>
                </a:stretch>
              </a:blipFill>
              <a:ln w="12700">
                <a:miter lim="400000"/>
              </a:ln>
            </p:spPr>
            <p:txBody>
              <a:bodyPr/>
              <a:lstStyle/>
              <a:p>
                <a:r>
                  <a:rPr lang="nl-NL">
                    <a:noFill/>
                  </a:rPr>
                  <a:t> </a:t>
                </a:r>
              </a:p>
            </p:txBody>
          </p:sp>
        </mc:Fallback>
      </mc:AlternateContent>
      <p:sp>
        <p:nvSpPr>
          <p:cNvPr id="36" name="Line">
            <a:extLst>
              <a:ext uri="{FF2B5EF4-FFF2-40B4-BE49-F238E27FC236}">
                <a16:creationId xmlns:a16="http://schemas.microsoft.com/office/drawing/2014/main" xmlns="" id="{5335116F-6EF3-194A-B14E-1765CAF844EA}"/>
              </a:ext>
            </a:extLst>
          </p:cNvPr>
          <p:cNvSpPr/>
          <p:nvPr/>
        </p:nvSpPr>
        <p:spPr>
          <a:xfrm flipH="1">
            <a:off x="9714855" y="4791909"/>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 name="Rectangle">
            <a:extLst>
              <a:ext uri="{FF2B5EF4-FFF2-40B4-BE49-F238E27FC236}">
                <a16:creationId xmlns:a16="http://schemas.microsoft.com/office/drawing/2014/main" xmlns="" id="{283B0F7D-13C9-1E46-BB6D-587745F0E756}"/>
              </a:ext>
            </a:extLst>
          </p:cNvPr>
          <p:cNvSpPr/>
          <p:nvPr/>
        </p:nvSpPr>
        <p:spPr>
          <a:xfrm>
            <a:off x="6502400" y="2524302"/>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1E453148-526D-4941-A53F-D26E5E7AFB0A}"/>
                  </a:ext>
                </a:extLst>
              </p:cNvPr>
              <p:cNvSpPr txBox="1"/>
              <p:nvPr/>
            </p:nvSpPr>
            <p:spPr>
              <a:xfrm>
                <a:off x="6976397" y="3779029"/>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8" name="TextBox 37">
                <a:extLst>
                  <a:ext uri="{FF2B5EF4-FFF2-40B4-BE49-F238E27FC236}">
                    <a16:creationId xmlns:a16="http://schemas.microsoft.com/office/drawing/2014/main" id="{1E453148-526D-4941-A53F-D26E5E7AFB0A}"/>
                  </a:ext>
                </a:extLst>
              </p:cNvPr>
              <p:cNvSpPr txBox="1">
                <a:spLocks noRot="1" noChangeAspect="1" noMove="1" noResize="1" noEditPoints="1" noAdjustHandles="1" noChangeArrowheads="1" noChangeShapeType="1" noTextEdit="1"/>
              </p:cNvSpPr>
              <p:nvPr/>
            </p:nvSpPr>
            <p:spPr>
              <a:xfrm>
                <a:off x="6976397" y="3779029"/>
                <a:ext cx="1480534" cy="430887"/>
              </a:xfrm>
              <a:prstGeom prst="rect">
                <a:avLst/>
              </a:prstGeom>
              <a:blipFill>
                <a:blip r:embed="rId6"/>
                <a:stretch>
                  <a:fillRect l="-10169" t="-14706" b="-38235"/>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D6259120-7374-C649-9618-BBA8E6AFB91E}"/>
                  </a:ext>
                </a:extLst>
              </p:cNvPr>
              <p:cNvSpPr txBox="1"/>
              <p:nvPr/>
            </p:nvSpPr>
            <p:spPr>
              <a:xfrm>
                <a:off x="8465072" y="4824530"/>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9" name="TextBox 38">
                <a:extLst>
                  <a:ext uri="{FF2B5EF4-FFF2-40B4-BE49-F238E27FC236}">
                    <a16:creationId xmlns:a16="http://schemas.microsoft.com/office/drawing/2014/main" id="{D6259120-7374-C649-9618-BBA8E6AFB91E}"/>
                  </a:ext>
                </a:extLst>
              </p:cNvPr>
              <p:cNvSpPr txBox="1">
                <a:spLocks noRot="1" noChangeAspect="1" noMove="1" noResize="1" noEditPoints="1" noAdjustHandles="1" noChangeArrowheads="1" noChangeShapeType="1" noTextEdit="1"/>
              </p:cNvSpPr>
              <p:nvPr/>
            </p:nvSpPr>
            <p:spPr>
              <a:xfrm>
                <a:off x="8465072" y="4824530"/>
                <a:ext cx="305918" cy="430887"/>
              </a:xfrm>
              <a:prstGeom prst="rect">
                <a:avLst/>
              </a:prstGeom>
              <a:blipFill>
                <a:blip r:embed="rId7"/>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9F3E1677-B22E-274A-AD8A-F9AEBE76A213}"/>
                  </a:ext>
                </a:extLst>
              </p:cNvPr>
              <p:cNvSpPr txBox="1"/>
              <p:nvPr/>
            </p:nvSpPr>
            <p:spPr>
              <a:xfrm>
                <a:off x="8778642" y="6250489"/>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40" name="TextBox 39">
                <a:extLst>
                  <a:ext uri="{FF2B5EF4-FFF2-40B4-BE49-F238E27FC236}">
                    <a16:creationId xmlns:a16="http://schemas.microsoft.com/office/drawing/2014/main" id="{9F3E1677-B22E-274A-AD8A-F9AEBE76A213}"/>
                  </a:ext>
                </a:extLst>
              </p:cNvPr>
              <p:cNvSpPr txBox="1">
                <a:spLocks noRot="1" noChangeAspect="1" noMove="1" noResize="1" noEditPoints="1" noAdjustHandles="1" noChangeArrowheads="1" noChangeShapeType="1" noTextEdit="1"/>
              </p:cNvSpPr>
              <p:nvPr/>
            </p:nvSpPr>
            <p:spPr>
              <a:xfrm>
                <a:off x="8778642" y="6250489"/>
                <a:ext cx="1069395" cy="430887"/>
              </a:xfrm>
              <a:prstGeom prst="rect">
                <a:avLst/>
              </a:prstGeom>
              <a:blipFill>
                <a:blip r:embed="rId8"/>
                <a:stretch>
                  <a:fillRect l="-10588" t="-14706" r="-5882" b="-35294"/>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p:cNvSpPr txBox="1">
            <a:spLocks noGrp="1"/>
          </p:cNvSpPr>
          <p:nvPr>
            <p:ph type="title"/>
          </p:nvPr>
        </p:nvSpPr>
        <p:spPr>
          <a:prstGeom prst="rect">
            <a:avLst/>
          </a:prstGeom>
        </p:spPr>
        <p:txBody>
          <a:bodyPr/>
          <a:lstStyle/>
          <a:p>
            <a:endParaRPr/>
          </a:p>
        </p:txBody>
      </p:sp>
      <p:sp>
        <p:nvSpPr>
          <p:cNvPr id="340" name="Body"/>
          <p:cNvSpPr txBox="1">
            <a:spLocks noGrp="1"/>
          </p:cNvSpPr>
          <p:nvPr>
            <p:ph type="body" sz="half" idx="1"/>
          </p:nvPr>
        </p:nvSpPr>
        <p:spPr>
          <a:prstGeom prst="rect">
            <a:avLst/>
          </a:prstGeom>
        </p:spPr>
        <p:txBody>
          <a:bodyPr/>
          <a:lstStyle/>
          <a:p>
            <a:endParaRPr/>
          </a:p>
        </p:txBody>
      </p:sp>
      <p:pic>
        <p:nvPicPr>
          <p:cNvPr id="341" name="loss_surface.png" descr="loss_surface.png"/>
          <p:cNvPicPr>
            <a:picLocks noChangeAspect="1"/>
          </p:cNvPicPr>
          <p:nvPr/>
        </p:nvPicPr>
        <p:blipFill>
          <a:blip r:embed="rId3"/>
          <a:stretch>
            <a:fillRect/>
          </a:stretch>
        </p:blipFill>
        <p:spPr>
          <a:xfrm>
            <a:off x="461543" y="192098"/>
            <a:ext cx="11736225" cy="8802169"/>
          </a:xfrm>
          <a:prstGeom prst="rect">
            <a:avLst/>
          </a:prstGeom>
          <a:ln w="12700">
            <a:miter lim="400000"/>
          </a:ln>
        </p:spPr>
      </p:pic>
      <p:sp>
        <p:nvSpPr>
          <p:cNvPr id="342" name="Source: Introduction to loss functions"/>
          <p:cNvSpPr txBox="1"/>
          <p:nvPr/>
        </p:nvSpPr>
        <p:spPr>
          <a:xfrm>
            <a:off x="8609435" y="8733521"/>
            <a:ext cx="4119905"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Source: </a:t>
            </a:r>
            <a:r>
              <a:rPr u="sng">
                <a:hlinkClick r:id="rId4"/>
              </a:rPr>
              <a:t>Introduction to loss functions</a:t>
            </a:r>
          </a:p>
        </p:txBody>
      </p:sp>
      <p:sp>
        <p:nvSpPr>
          <p:cNvPr id="343" name="Line"/>
          <p:cNvSpPr/>
          <p:nvPr/>
        </p:nvSpPr>
        <p:spPr>
          <a:xfrm flipV="1">
            <a:off x="1237360" y="2033146"/>
            <a:ext cx="1" cy="415050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4" name="Loss"/>
          <p:cNvSpPr txBox="1"/>
          <p:nvPr/>
        </p:nvSpPr>
        <p:spPr>
          <a:xfrm>
            <a:off x="332932" y="5503520"/>
            <a:ext cx="80863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Loss</a:t>
            </a:r>
          </a:p>
        </p:txBody>
      </p:sp>
      <p:sp>
        <p:nvSpPr>
          <p:cNvPr id="345" name="Line"/>
          <p:cNvSpPr/>
          <p:nvPr/>
        </p:nvSpPr>
        <p:spPr>
          <a:xfrm flipH="1" flipV="1">
            <a:off x="1800323" y="6471357"/>
            <a:ext cx="3412315" cy="214815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6" name="X2"/>
          <p:cNvSpPr txBox="1"/>
          <p:nvPr/>
        </p:nvSpPr>
        <p:spPr>
          <a:xfrm>
            <a:off x="3414316" y="7907004"/>
            <a:ext cx="41036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lang="en-US" baseline="-5999" dirty="0"/>
              <a:t>W</a:t>
            </a:r>
            <a:r>
              <a:rPr baseline="-5999" dirty="0"/>
              <a:t>2</a:t>
            </a:r>
          </a:p>
        </p:txBody>
      </p:sp>
      <p:sp>
        <p:nvSpPr>
          <p:cNvPr id="347" name="Line"/>
          <p:cNvSpPr/>
          <p:nvPr/>
        </p:nvSpPr>
        <p:spPr>
          <a:xfrm flipV="1">
            <a:off x="6606051" y="7021030"/>
            <a:ext cx="5025098" cy="158138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8" name="X1"/>
          <p:cNvSpPr txBox="1"/>
          <p:nvPr/>
        </p:nvSpPr>
        <p:spPr>
          <a:xfrm>
            <a:off x="8911510" y="7907004"/>
            <a:ext cx="41036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a:pPr>
            <a:r>
              <a:rPr lang="en-US" baseline="-5999" dirty="0"/>
              <a:t>W</a:t>
            </a:r>
            <a:r>
              <a:rPr baseline="-5999" dirty="0"/>
              <a:t>1</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2" name="We apply this procedure a few times, in each iteration we update the weights s.t.     where     is a value in (0;1] called the learning rate…"/>
              <p:cNvSpPr txBox="1">
                <a:spLocks noGrp="1"/>
              </p:cNvSpPr>
              <p:nvPr>
                <p:ph type="body" sz="half" idx="1"/>
              </p:nvPr>
            </p:nvSpPr>
            <p:spPr>
              <a:prstGeom prst="rect">
                <a:avLst/>
              </a:prstGeom>
            </p:spPr>
            <p:txBody>
              <a:bodyPr>
                <a:normAutofit/>
              </a:bodyPr>
              <a:lstStyle/>
              <a:p>
                <a:pPr marL="325754" indent="-325754" defTabSz="554990">
                  <a:spcBef>
                    <a:spcPts val="3000"/>
                  </a:spcBef>
                  <a:defRPr sz="2660"/>
                </a:pPr>
                <a:r>
                  <a:rPr lang="en-US" dirty="0"/>
                  <a:t>We apply this procedure a few times, in each iteration we update the weights </a:t>
                </a:r>
                <a:r>
                  <a:rPr lang="en-US" dirty="0" err="1"/>
                  <a:t>s.t.</a:t>
                </a:r>
                <a:r>
                  <a:rPr lang="en-US" dirty="0"/>
                  <a:t> </a:t>
                </a:r>
                <a:br>
                  <a:rPr lang="en-US" dirty="0"/>
                </a:br>
                <a:r>
                  <a:rPr lang="en-US" dirty="0"/>
                  <a:t/>
                </a:r>
                <a:br>
                  <a:rPr lang="en-US" dirty="0"/>
                </a:br>
                <a:r>
                  <a:rPr lang="en-US" dirty="0"/>
                  <a:t/>
                </a:r>
                <a:br>
                  <a:rPr lang="en-US" dirty="0"/>
                </a:br>
                <a:r>
                  <a:rPr lang="en-US" dirty="0"/>
                  <a:t/>
                </a:r>
                <a:br>
                  <a:rPr lang="en-US" dirty="0"/>
                </a:br>
                <a:r>
                  <a:rPr lang="en-US" dirty="0"/>
                  <a:t>Where </a:t>
                </a:r>
                <a14:m>
                  <m:oMath xmlns:m="http://schemas.openxmlformats.org/officeDocument/2006/math">
                    <m:r>
                      <a:rPr lang="en-US" b="0" i="1" smtClean="0">
                        <a:latin typeface="Cambria Math" panose="02040503050406030204" pitchFamily="18" charset="0"/>
                      </a:rPr>
                      <m:t>𝜇</m:t>
                    </m:r>
                  </m:oMath>
                </a14:m>
                <a:r>
                  <a:rPr lang="en-US" dirty="0"/>
                  <a:t> is typically a value in (0;1] called the </a:t>
                </a:r>
                <a:r>
                  <a:rPr lang="en-US" b="1" dirty="0"/>
                  <a:t>learning rate</a:t>
                </a:r>
              </a:p>
              <a:p>
                <a:pPr marL="325754" indent="-325754" defTabSz="554990">
                  <a:spcBef>
                    <a:spcPts val="3000"/>
                  </a:spcBef>
                  <a:defRPr sz="2660"/>
                </a:pPr>
                <a:r>
                  <a:rPr lang="en-US" dirty="0"/>
                  <a:t>This algorithm is called </a:t>
                </a:r>
                <a:r>
                  <a:rPr lang="en-US" b="1" dirty="0"/>
                  <a:t>(batch)</a:t>
                </a:r>
                <a:r>
                  <a:rPr lang="en-US" dirty="0"/>
                  <a:t> </a:t>
                </a:r>
                <a:r>
                  <a:rPr lang="en-US" b="1" dirty="0"/>
                  <a:t>gradient descent</a:t>
                </a:r>
                <a:r>
                  <a:rPr lang="en-US" dirty="0"/>
                  <a:t> (GD).</a:t>
                </a:r>
              </a:p>
              <a:p>
                <a:pPr marL="325754" indent="-325754" defTabSz="554990">
                  <a:spcBef>
                    <a:spcPts val="3000"/>
                  </a:spcBef>
                  <a:defRPr sz="2660"/>
                </a:pPr>
                <a:r>
                  <a:rPr lang="en-US" dirty="0"/>
                  <a:t>The loss (and therefore the gradient) is computed over </a:t>
                </a:r>
                <a:r>
                  <a:rPr lang="en-US" b="1" dirty="0"/>
                  <a:t>all elements</a:t>
                </a:r>
                <a:r>
                  <a:rPr lang="en-US" dirty="0"/>
                  <a:t> in the dataset.</a:t>
                </a:r>
                <a:endParaRPr dirty="0"/>
              </a:p>
            </p:txBody>
          </p:sp>
        </mc:Choice>
        <mc:Fallback xmlns="">
          <p:sp>
            <p:nvSpPr>
              <p:cNvPr id="352" name="We apply this procedure a few times, in each iteration we update the weights s.t.     where     is a value in (0;1] called the learning rate…"/>
              <p:cNvSpPr txBox="1">
                <a:spLocks noGrp="1" noRot="1" noChangeAspect="1" noMove="1" noResize="1" noEditPoints="1" noAdjustHandles="1" noChangeArrowheads="1" noChangeShapeType="1" noTextEdit="1"/>
              </p:cNvSpPr>
              <p:nvPr>
                <p:ph type="body" sz="half" idx="1"/>
              </p:nvPr>
            </p:nvSpPr>
            <p:spPr>
              <a:prstGeom prst="rect">
                <a:avLst/>
              </a:prstGeom>
              <a:blipFill>
                <a:blip r:embed="rId2"/>
                <a:stretch>
                  <a:fillRect l="-4276" t="-2626" b="-1212"/>
                </a:stretch>
              </a:blipFill>
            </p:spPr>
            <p:txBody>
              <a:bodyPr/>
              <a:lstStyle/>
              <a:p>
                <a:r>
                  <a:rPr lang="nl-NL">
                    <a:noFill/>
                  </a:rPr>
                  <a:t> </a:t>
                </a:r>
              </a:p>
            </p:txBody>
          </p:sp>
        </mc:Fallback>
      </mc:AlternateContent>
      <p:pic>
        <p:nvPicPr>
          <p:cNvPr id="353" name="gradientdescent.png" descr="gradientdescent.png"/>
          <p:cNvPicPr>
            <a:picLocks noChangeAspect="1"/>
          </p:cNvPicPr>
          <p:nvPr/>
        </p:nvPicPr>
        <p:blipFill>
          <a:blip r:embed="rId3"/>
          <a:srcRect/>
          <a:stretch>
            <a:fillRect/>
          </a:stretch>
        </p:blipFill>
        <p:spPr>
          <a:xfrm>
            <a:off x="6189817" y="2463745"/>
            <a:ext cx="6695766" cy="3628298"/>
          </a:xfrm>
          <a:prstGeom prst="rect">
            <a:avLst/>
          </a:prstGeom>
          <a:ln w="12700">
            <a:miter lim="400000"/>
          </a:ln>
        </p:spPr>
      </p:pic>
      <p:sp>
        <p:nvSpPr>
          <p:cNvPr id="354" name="Source: Gradient optimization"/>
          <p:cNvSpPr txBox="1"/>
          <p:nvPr/>
        </p:nvSpPr>
        <p:spPr>
          <a:xfrm>
            <a:off x="8352575" y="8733521"/>
            <a:ext cx="4376765"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Source: </a:t>
            </a:r>
            <a:r>
              <a:rPr u="sng">
                <a:hlinkClick r:id="rId4"/>
              </a:rPr>
              <a:t>Gradient optimization</a:t>
            </a:r>
          </a:p>
        </p:txBody>
      </p:sp>
      <mc:AlternateContent xmlns:mc="http://schemas.openxmlformats.org/markup-compatibility/2006" xmlns:a14="http://schemas.microsoft.com/office/drawing/2010/main">
        <mc:Choice Requires="a14">
          <p:sp>
            <p:nvSpPr>
              <p:cNvPr id="355" name="Equation"/>
              <p:cNvSpPr txBox="1"/>
              <p:nvPr/>
            </p:nvSpPr>
            <p:spPr>
              <a:xfrm>
                <a:off x="2389015" y="4207788"/>
                <a:ext cx="2566973" cy="65222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𝑤</m:t>
                          </m:r>
                        </m:e>
                        <m:sub>
                          <m:r>
                            <a:rPr sz="3000" i="1">
                              <a:solidFill>
                                <a:srgbClr val="000000"/>
                              </a:solidFill>
                              <a:latin typeface="Cambria Math" panose="02040503050406030204" pitchFamily="18" charset="0"/>
                            </a:rPr>
                            <m:t>𝑖</m:t>
                          </m:r>
                        </m:sub>
                      </m:sSub>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𝑤</m:t>
                          </m:r>
                        </m:e>
                        <m:sub>
                          <m:r>
                            <a:rPr sz="3000" i="1">
                              <a:solidFill>
                                <a:srgbClr val="000000"/>
                              </a:solidFill>
                              <a:latin typeface="Cambria Math" panose="02040503050406030204" pitchFamily="18" charset="0"/>
                            </a:rPr>
                            <m:t>𝑖</m:t>
                          </m:r>
                        </m:sub>
                      </m:sSub>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𝜇</m:t>
                      </m:r>
                      <m:f>
                        <m:fPr>
                          <m:ctrlPr>
                            <a:rPr sz="3000" i="1">
                              <a:solidFill>
                                <a:srgbClr val="000000"/>
                              </a:solidFill>
                              <a:latin typeface="Cambria Math" panose="02040503050406030204" pitchFamily="18" charset="0"/>
                            </a:rPr>
                          </m:ctrlPr>
                        </m:fPr>
                        <m:num>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𝐽</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𝑤</m:t>
                          </m:r>
                          <m:r>
                            <a:rPr sz="3000" i="1">
                              <a:solidFill>
                                <a:srgbClr val="000000"/>
                              </a:solidFill>
                              <a:latin typeface="Cambria Math" panose="02040503050406030204" pitchFamily="18" charset="0"/>
                            </a:rPr>
                            <m:t>)</m:t>
                          </m:r>
                        </m:num>
                        <m:den>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𝑤</m:t>
                              </m:r>
                            </m:e>
                            <m:sub>
                              <m:r>
                                <a:rPr sz="3000" i="1">
                                  <a:solidFill>
                                    <a:srgbClr val="000000"/>
                                  </a:solidFill>
                                  <a:latin typeface="Cambria Math" panose="02040503050406030204" pitchFamily="18" charset="0"/>
                                </a:rPr>
                                <m:t>𝑖</m:t>
                              </m:r>
                            </m:sub>
                          </m:sSub>
                        </m:den>
                      </m:f>
                    </m:oMath>
                  </m:oMathPara>
                </a14:m>
                <a:endParaRPr sz="3000"/>
              </a:p>
            </p:txBody>
          </p:sp>
        </mc:Choice>
        <mc:Fallback xmlns="">
          <p:sp>
            <p:nvSpPr>
              <p:cNvPr id="355" name="Equation"/>
              <p:cNvSpPr txBox="1">
                <a:spLocks noRot="1" noChangeAspect="1" noMove="1" noResize="1" noEditPoints="1" noAdjustHandles="1" noChangeArrowheads="1" noChangeShapeType="1" noTextEdit="1"/>
              </p:cNvSpPr>
              <p:nvPr/>
            </p:nvSpPr>
            <p:spPr>
              <a:xfrm>
                <a:off x="2389015" y="4207788"/>
                <a:ext cx="2566973" cy="652224"/>
              </a:xfrm>
              <a:prstGeom prst="rect">
                <a:avLst/>
              </a:prstGeom>
              <a:blipFill>
                <a:blip r:embed="rId5"/>
                <a:stretch>
                  <a:fillRect l="-3448" t="-3774" r="-25123" b="-56604"/>
                </a:stretch>
              </a:blipFill>
              <a:ln w="12700">
                <a:miter lim="400000"/>
              </a:ln>
            </p:spPr>
            <p:txBody>
              <a:bodyPr/>
              <a:lstStyle/>
              <a:p>
                <a:r>
                  <a:rPr lang="nl-NL">
                    <a:noFill/>
                  </a:rPr>
                  <a:t> </a:t>
                </a:r>
              </a:p>
            </p:txBody>
          </p:sp>
        </mc:Fallback>
      </mc:AlternateContent>
      <p:sp>
        <p:nvSpPr>
          <p:cNvPr id="357" name="(batch) Gradient descent"/>
          <p:cNvSpPr txBox="1"/>
          <p:nvPr/>
        </p:nvSpPr>
        <p:spPr>
          <a:xfrm>
            <a:off x="4342320" y="1625179"/>
            <a:ext cx="4320160"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lvl1pPr>
          </a:lstStyle>
          <a:p>
            <a:r>
              <a:t>(batch) Gradient descent</a:t>
            </a:r>
          </a:p>
        </p:txBody>
      </p:sp>
      <p:sp>
        <p:nvSpPr>
          <p:cNvPr id="358"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Updating weights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We are not guaranteed to find a global minimum of the loss function using GD.…"/>
          <p:cNvSpPr txBox="1">
            <a:spLocks noGrp="1"/>
          </p:cNvSpPr>
          <p:nvPr>
            <p:ph type="body" sz="half" idx="1"/>
          </p:nvPr>
        </p:nvSpPr>
        <p:spPr>
          <a:prstGeom prst="rect">
            <a:avLst/>
          </a:prstGeom>
        </p:spPr>
        <p:txBody>
          <a:bodyPr/>
          <a:lstStyle/>
          <a:p>
            <a:r>
              <a:t>We are not guaranteed to find a global minimum of the loss function using GD.</a:t>
            </a:r>
          </a:p>
          <a:p>
            <a:r>
              <a:t>In practice, it tends to find pretty good local minima.</a:t>
            </a:r>
          </a:p>
        </p:txBody>
      </p:sp>
      <p:sp>
        <p:nvSpPr>
          <p:cNvPr id="361" name="(Batch) Gradient descent"/>
          <p:cNvSpPr txBox="1"/>
          <p:nvPr/>
        </p:nvSpPr>
        <p:spPr>
          <a:xfrm>
            <a:off x="4324794" y="1625179"/>
            <a:ext cx="4355212"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lvl1pPr>
          </a:lstStyle>
          <a:p>
            <a:r>
              <a:t>(Batch) Gradient descent</a:t>
            </a:r>
          </a:p>
        </p:txBody>
      </p:sp>
      <p:sp>
        <p:nvSpPr>
          <p:cNvPr id="362"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Updating weights</a:t>
            </a:r>
          </a:p>
        </p:txBody>
      </p:sp>
      <p:pic>
        <p:nvPicPr>
          <p:cNvPr id="363" name="loss_surface.png" descr="loss_surface.png"/>
          <p:cNvPicPr>
            <a:picLocks noChangeAspect="1"/>
          </p:cNvPicPr>
          <p:nvPr/>
        </p:nvPicPr>
        <p:blipFill>
          <a:blip r:embed="rId3"/>
          <a:stretch>
            <a:fillRect/>
          </a:stretch>
        </p:blipFill>
        <p:spPr>
          <a:xfrm>
            <a:off x="6085381" y="2348056"/>
            <a:ext cx="7112001" cy="5334001"/>
          </a:xfrm>
          <a:prstGeom prst="rect">
            <a:avLst/>
          </a:prstGeom>
          <a:ln w="12700">
            <a:miter lim="400000"/>
          </a:ln>
        </p:spPr>
      </p:pic>
      <p:sp>
        <p:nvSpPr>
          <p:cNvPr id="364" name="Source: Introduction to loss functions"/>
          <p:cNvSpPr txBox="1"/>
          <p:nvPr/>
        </p:nvSpPr>
        <p:spPr>
          <a:xfrm>
            <a:off x="8352575" y="8733521"/>
            <a:ext cx="4376765"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Source: </a:t>
            </a:r>
            <a:r>
              <a:rPr u="sng">
                <a:hlinkClick r:id="rId4"/>
              </a:rPr>
              <a:t>Introduction to loss functions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8" name="Batch gradient descent is time-consuming…"/>
              <p:cNvSpPr txBox="1">
                <a:spLocks noGrp="1"/>
              </p:cNvSpPr>
              <p:nvPr>
                <p:ph type="body" sz="half" idx="1"/>
              </p:nvPr>
            </p:nvSpPr>
            <p:spPr>
              <a:xfrm>
                <a:off x="952500" y="2308794"/>
                <a:ext cx="11099800" cy="2661400"/>
              </a:xfrm>
              <a:prstGeom prst="rect">
                <a:avLst/>
              </a:prstGeom>
            </p:spPr>
            <p:txBody>
              <a:bodyPr>
                <a:normAutofit fontScale="92500" lnSpcReduction="20000"/>
              </a:bodyPr>
              <a:lstStyle/>
              <a:p>
                <a:pPr marL="0" indent="0" defTabSz="514095">
                  <a:spcBef>
                    <a:spcPts val="2800"/>
                  </a:spcBef>
                  <a:buNone/>
                  <a:defRPr sz="2464"/>
                </a:pPr>
                <a:r>
                  <a:rPr lang="en-US" b="1" dirty="0"/>
                  <a:t>Batch</a:t>
                </a:r>
                <a:r>
                  <a:rPr lang="en-US" dirty="0"/>
                  <a:t> gradient descent is time-consuming! It calculates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oMath>
                </a14:m>
                <a:r>
                  <a:rPr lang="en-US" dirty="0"/>
                  <a:t> based on </a:t>
                </a:r>
                <a:r>
                  <a:rPr lang="en-US" u="sng" dirty="0"/>
                  <a:t>all</a:t>
                </a:r>
                <a:r>
                  <a:rPr lang="en-US" dirty="0"/>
                  <a:t> samples before doing a single weight-update…</a:t>
                </a:r>
              </a:p>
              <a:p>
                <a:pPr marL="0" indent="0" defTabSz="514095">
                  <a:spcBef>
                    <a:spcPts val="2800"/>
                  </a:spcBef>
                  <a:buNone/>
                  <a:defRPr sz="2464"/>
                </a:pPr>
                <a:r>
                  <a:rPr lang="en-US" dirty="0"/>
                  <a:t>Alternatives</a:t>
                </a:r>
              </a:p>
              <a:p>
                <a:pPr marL="301752" indent="-301752" defTabSz="514095">
                  <a:spcBef>
                    <a:spcPts val="2800"/>
                  </a:spcBef>
                  <a:defRPr sz="2464"/>
                </a:pPr>
                <a:r>
                  <a:rPr lang="en-US" dirty="0"/>
                  <a:t>Use </a:t>
                </a:r>
                <a:r>
                  <a:rPr lang="en-US" b="1" dirty="0"/>
                  <a:t>mini-batch </a:t>
                </a:r>
                <a:r>
                  <a:rPr lang="en-US" dirty="0"/>
                  <a:t>gradient descent instead (batch size typically 10—100 samples)</a:t>
                </a:r>
              </a:p>
              <a:p>
                <a:pPr marL="301752" indent="-301752" defTabSz="514095">
                  <a:spcBef>
                    <a:spcPts val="2800"/>
                  </a:spcBef>
                  <a:defRPr sz="2464"/>
                </a:pPr>
                <a:r>
                  <a:rPr lang="en-US" dirty="0"/>
                  <a:t>Batch size = 1 is </a:t>
                </a:r>
                <a:r>
                  <a:rPr lang="en-US" b="1" dirty="0"/>
                  <a:t>stochastic </a:t>
                </a:r>
                <a:r>
                  <a:rPr lang="en-US" dirty="0"/>
                  <a:t>gradient descent</a:t>
                </a:r>
                <a:endParaRPr dirty="0"/>
              </a:p>
            </p:txBody>
          </p:sp>
        </mc:Choice>
        <mc:Fallback xmlns="">
          <p:sp>
            <p:nvSpPr>
              <p:cNvPr id="368" name="Batch gradient descent is time-consuming…"/>
              <p:cNvSpPr txBox="1">
                <a:spLocks noGrp="1" noRot="1" noChangeAspect="1" noMove="1" noResize="1" noEditPoints="1" noAdjustHandles="1" noChangeArrowheads="1" noChangeShapeType="1" noTextEdit="1"/>
              </p:cNvSpPr>
              <p:nvPr>
                <p:ph type="body" sz="half" idx="1"/>
              </p:nvPr>
            </p:nvSpPr>
            <p:spPr>
              <a:xfrm>
                <a:off x="952500" y="2308794"/>
                <a:ext cx="11099800" cy="2661400"/>
              </a:xfrm>
              <a:prstGeom prst="rect">
                <a:avLst/>
              </a:prstGeom>
              <a:blipFill>
                <a:blip r:embed="rId3"/>
                <a:stretch>
                  <a:fillRect l="-1714" t="-2381" r="-229" b="-6667"/>
                </a:stretch>
              </a:blipFill>
            </p:spPr>
            <p:txBody>
              <a:bodyPr/>
              <a:lstStyle/>
              <a:p>
                <a:r>
                  <a:rPr lang="nl-NL">
                    <a:noFill/>
                  </a:rPr>
                  <a:t> </a:t>
                </a:r>
              </a:p>
            </p:txBody>
          </p:sp>
        </mc:Fallback>
      </mc:AlternateContent>
      <p:sp>
        <p:nvSpPr>
          <p:cNvPr id="369"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Updating weights</a:t>
            </a:r>
          </a:p>
        </p:txBody>
      </p:sp>
      <p:pic>
        <p:nvPicPr>
          <p:cNvPr id="370" name="loss-surfaces.png" descr="loss-surfaces.png"/>
          <p:cNvPicPr>
            <a:picLocks noChangeAspect="1"/>
          </p:cNvPicPr>
          <p:nvPr/>
        </p:nvPicPr>
        <p:blipFill>
          <a:blip r:embed="rId4"/>
          <a:stretch>
            <a:fillRect/>
          </a:stretch>
        </p:blipFill>
        <p:spPr>
          <a:xfrm>
            <a:off x="2104771" y="5377609"/>
            <a:ext cx="8795258" cy="350196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Mini-batch gradient descent"/>
          <p:cNvSpPr txBox="1"/>
          <p:nvPr/>
        </p:nvSpPr>
        <p:spPr>
          <a:xfrm>
            <a:off x="4045712" y="1599779"/>
            <a:ext cx="4913377"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lvl1pPr>
          </a:lstStyle>
          <a:p>
            <a:r>
              <a:t>Mini-batch gradient descent</a:t>
            </a:r>
          </a:p>
        </p:txBody>
      </p:sp>
      <p:sp>
        <p:nvSpPr>
          <p:cNvPr id="375" name="Updating weights"/>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Updating weights</a:t>
            </a:r>
          </a:p>
        </p:txBody>
      </p:sp>
      <p:pic>
        <p:nvPicPr>
          <p:cNvPr id="376" name="gradient_descents.png" descr="gradient_descents.png"/>
          <p:cNvPicPr>
            <a:picLocks noChangeAspect="1"/>
          </p:cNvPicPr>
          <p:nvPr/>
        </p:nvPicPr>
        <p:blipFill>
          <a:blip r:embed="rId2"/>
          <a:stretch>
            <a:fillRect/>
          </a:stretch>
        </p:blipFill>
        <p:spPr>
          <a:xfrm>
            <a:off x="538528" y="2209800"/>
            <a:ext cx="11531601" cy="5715000"/>
          </a:xfrm>
          <a:prstGeom prst="rect">
            <a:avLst/>
          </a:prstGeom>
          <a:ln w="12700">
            <a:miter lim="400000"/>
          </a:ln>
        </p:spPr>
      </p:pic>
      <p:sp>
        <p:nvSpPr>
          <p:cNvPr id="377" name="Source: Andrew Ng, deep learning course, Coursera"/>
          <p:cNvSpPr txBox="1"/>
          <p:nvPr/>
        </p:nvSpPr>
        <p:spPr>
          <a:xfrm>
            <a:off x="7437780" y="8733521"/>
            <a:ext cx="5291560"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Source: Andrew Ng, deep learning course, Coursera</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he problem"/>
          <p:cNvSpPr txBox="1">
            <a:spLocks noGrp="1"/>
          </p:cNvSpPr>
          <p:nvPr>
            <p:ph type="title"/>
          </p:nvPr>
        </p:nvSpPr>
        <p:spPr>
          <a:prstGeom prst="rect">
            <a:avLst/>
          </a:prstGeom>
        </p:spPr>
        <p:txBody>
          <a:bodyPr>
            <a:normAutofit fontScale="90000"/>
          </a:bodyPr>
          <a:lstStyle/>
          <a:p>
            <a:r>
              <a:rPr dirty="0" smtClean="0"/>
              <a:t>The problem</a:t>
            </a:r>
            <a:r>
              <a:rPr lang="en-US" dirty="0" smtClean="0"/>
              <a:t> of small batches</a:t>
            </a:r>
            <a:endParaRPr dirty="0"/>
          </a:p>
        </p:txBody>
      </p:sp>
      <p:sp>
        <p:nvSpPr>
          <p:cNvPr id="426" name="Adam optimiser instead of SGD"/>
          <p:cNvSpPr txBox="1">
            <a:spLocks noGrp="1"/>
          </p:cNvSpPr>
          <p:nvPr>
            <p:ph type="body" sz="quarter" idx="1"/>
          </p:nvPr>
        </p:nvSpPr>
        <p:spPr>
          <a:xfrm>
            <a:off x="552893" y="2211571"/>
            <a:ext cx="6184195" cy="6932429"/>
          </a:xfrm>
          <a:prstGeom prst="rect">
            <a:avLst/>
          </a:prstGeom>
        </p:spPr>
        <p:txBody>
          <a:bodyPr>
            <a:normAutofit/>
          </a:bodyPr>
          <a:lstStyle/>
          <a:p>
            <a:r>
              <a:rPr lang="en-US" dirty="0"/>
              <a:t>SGD considers 1 sample per iteration =&gt; bad approximation of the real optimization surface</a:t>
            </a:r>
          </a:p>
          <a:p>
            <a:r>
              <a:rPr lang="en-US" dirty="0"/>
              <a:t>Thus, gradient direction &amp; size vary substantially between iterations </a:t>
            </a:r>
          </a:p>
          <a:p>
            <a:r>
              <a:rPr lang="en-US" dirty="0"/>
              <a:t>Various optimizers mitigate this problem by some form of averaging of direction and / or step size (e.g. Adam)</a:t>
            </a:r>
            <a:endParaRPr dirty="0"/>
          </a:p>
        </p:txBody>
      </p:sp>
      <p:pic>
        <p:nvPicPr>
          <p:cNvPr id="5" name="loss-surfaces.png" descr="loss-surfaces.png">
            <a:extLst>
              <a:ext uri="{FF2B5EF4-FFF2-40B4-BE49-F238E27FC236}">
                <a16:creationId xmlns:a16="http://schemas.microsoft.com/office/drawing/2014/main" xmlns="" id="{C9A63AE1-107B-0347-9EBB-933B1CA0B1E7}"/>
              </a:ext>
            </a:extLst>
          </p:cNvPr>
          <p:cNvPicPr>
            <a:picLocks noChangeAspect="1"/>
          </p:cNvPicPr>
          <p:nvPr/>
        </p:nvPicPr>
        <p:blipFill>
          <a:blip r:embed="rId3"/>
          <a:stretch>
            <a:fillRect/>
          </a:stretch>
        </p:blipFill>
        <p:spPr>
          <a:xfrm>
            <a:off x="7127129" y="2377558"/>
            <a:ext cx="5805852" cy="2311688"/>
          </a:xfrm>
          <a:prstGeom prst="rect">
            <a:avLst/>
          </a:prstGeom>
          <a:ln w="12700">
            <a:miter lim="400000"/>
          </a:ln>
        </p:spPr>
      </p:pic>
      <p:pic>
        <p:nvPicPr>
          <p:cNvPr id="7" name="gradient_descents.png" descr="gradient_descents.png">
            <a:extLst>
              <a:ext uri="{FF2B5EF4-FFF2-40B4-BE49-F238E27FC236}">
                <a16:creationId xmlns:a16="http://schemas.microsoft.com/office/drawing/2014/main" xmlns="" id="{AA5778AA-5D68-FD47-828B-08B11D841F48}"/>
              </a:ext>
            </a:extLst>
          </p:cNvPr>
          <p:cNvPicPr>
            <a:picLocks noChangeAspect="1"/>
          </p:cNvPicPr>
          <p:nvPr/>
        </p:nvPicPr>
        <p:blipFill rotWithShape="1">
          <a:blip r:embed="rId4"/>
          <a:srcRect l="3628" t="7492" r="46951" b="4075"/>
          <a:stretch/>
        </p:blipFill>
        <p:spPr>
          <a:xfrm>
            <a:off x="8007811" y="5582683"/>
            <a:ext cx="4044489" cy="358671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In the context of DL we need to compute the gradient for each layer.…"/>
          <p:cNvSpPr txBox="1">
            <a:spLocks noGrp="1"/>
          </p:cNvSpPr>
          <p:nvPr>
            <p:ph type="body" sz="half" idx="1"/>
          </p:nvPr>
        </p:nvSpPr>
        <p:spPr>
          <a:prstGeom prst="rect">
            <a:avLst/>
          </a:prstGeom>
        </p:spPr>
        <p:txBody>
          <a:bodyPr/>
          <a:lstStyle/>
          <a:p>
            <a:r>
              <a:t>In the context of DL we need to compute the gradient for each layer.</a:t>
            </a:r>
          </a:p>
          <a:p>
            <a:r>
              <a:t>We do this by applying the </a:t>
            </a:r>
            <a:r>
              <a:rPr b="1"/>
              <a:t>chain rule </a:t>
            </a:r>
            <a:r>
              <a:t>of derivatives.</a:t>
            </a:r>
          </a:p>
          <a:p>
            <a:r>
              <a:t>This algorithm is known as </a:t>
            </a:r>
            <a:r>
              <a:rPr b="1"/>
              <a:t>backpropagation</a:t>
            </a:r>
            <a:r>
              <a:t>.</a:t>
            </a:r>
          </a:p>
        </p:txBody>
      </p:sp>
      <p:grpSp>
        <p:nvGrpSpPr>
          <p:cNvPr id="407" name="Group"/>
          <p:cNvGrpSpPr/>
          <p:nvPr/>
        </p:nvGrpSpPr>
        <p:grpSpPr>
          <a:xfrm>
            <a:off x="6324424" y="3583183"/>
            <a:ext cx="6582569" cy="4068621"/>
            <a:chOff x="0" y="0"/>
            <a:chExt cx="6582568" cy="4068620"/>
          </a:xfrm>
        </p:grpSpPr>
        <mc:AlternateContent xmlns:mc="http://schemas.openxmlformats.org/markup-compatibility/2006" xmlns:a14="http://schemas.microsoft.com/office/drawing/2010/main">
          <mc:Choice Requires="a14">
            <p:sp>
              <p:nvSpPr>
                <p:cNvPr id="380" name="Equation"/>
                <p:cNvSpPr txBox="1"/>
                <p:nvPr/>
              </p:nvSpPr>
              <p:spPr>
                <a:xfrm>
                  <a:off x="5346204" y="1837346"/>
                  <a:ext cx="1236364" cy="108600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lang="ar-AE" sz="3400" i="1" smtClean="0">
                                <a:solidFill>
                                  <a:srgbClr val="000000"/>
                                </a:solidFill>
                                <a:latin typeface="Cambria Math" panose="02040503050406030204" pitchFamily="18" charset="0"/>
                              </a:rPr>
                            </m:ctrlPr>
                          </m:fPr>
                          <m:num>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𝐽</m:t>
                            </m:r>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𝑤</m:t>
                            </m:r>
                            <m:r>
                              <a:rPr lang="ar-AE" sz="3400" i="1">
                                <a:solidFill>
                                  <a:srgbClr val="000000"/>
                                </a:solidFill>
                                <a:latin typeface="Cambria Math" panose="02040503050406030204" pitchFamily="18" charset="0"/>
                              </a:rPr>
                              <m:t>)</m:t>
                            </m:r>
                          </m:num>
                          <m:den>
                            <m:r>
                              <a:rPr lang="ar-AE" sz="3400" i="1">
                                <a:solidFill>
                                  <a:srgbClr val="000000"/>
                                </a:solidFill>
                                <a:latin typeface="Cambria Math" panose="02040503050406030204" pitchFamily="18" charset="0"/>
                              </a:rPr>
                              <m:t>𝜕</m:t>
                            </m:r>
                            <m:acc>
                              <m:accPr>
                                <m:chr m:val="̂"/>
                                <m:ctrlPr>
                                  <a:rPr lang="en-US" sz="3400" b="0" i="1">
                                    <a:latin typeface="Cambria Math" panose="02040503050406030204" pitchFamily="18" charset="0"/>
                                  </a:rPr>
                                </m:ctrlPr>
                              </m:accPr>
                              <m:e>
                                <m:r>
                                  <a:rPr lang="en-US" sz="3400" b="0" i="1">
                                    <a:latin typeface="Cambria Math" panose="02040503050406030204" pitchFamily="18" charset="0"/>
                                  </a:rPr>
                                  <m:t>𝑦</m:t>
                                </m:r>
                              </m:e>
                            </m:acc>
                          </m:den>
                        </m:f>
                      </m:oMath>
                    </m:oMathPara>
                  </a14:m>
                  <a:endParaRPr sz="3400" dirty="0"/>
                </a:p>
              </p:txBody>
            </p:sp>
          </mc:Choice>
          <mc:Fallback xmlns="">
            <p:sp>
              <p:nvSpPr>
                <p:cNvPr id="380" name="Equation"/>
                <p:cNvSpPr txBox="1">
                  <a:spLocks noRot="1" noChangeAspect="1" noMove="1" noResize="1" noEditPoints="1" noAdjustHandles="1" noChangeArrowheads="1" noChangeShapeType="1" noTextEdit="1"/>
                </p:cNvSpPr>
                <p:nvPr/>
              </p:nvSpPr>
              <p:spPr>
                <a:xfrm>
                  <a:off x="5346204" y="1837346"/>
                  <a:ext cx="1236364" cy="1086003"/>
                </a:xfrm>
                <a:prstGeom prst="rect">
                  <a:avLst/>
                </a:prstGeom>
                <a:blipFill>
                  <a:blip r:embed="rId3"/>
                  <a:stretch>
                    <a:fillRect l="-10204" t="-2326" r="-10204" b="-12791"/>
                  </a:stretch>
                </a:blipFill>
                <a:ln w="12700" cap="flat">
                  <a:noFill/>
                  <a:miter lim="400000"/>
                </a:ln>
                <a:effectLst/>
              </p:spPr>
              <p:txBody>
                <a:bodyPr/>
                <a:lstStyle/>
                <a:p>
                  <a:r>
                    <a:rPr lang="nl-NL">
                      <a:noFill/>
                    </a:rPr>
                    <a:t> </a:t>
                  </a:r>
                </a:p>
              </p:txBody>
            </p:sp>
          </mc:Fallback>
        </mc:AlternateContent>
        <p:sp>
          <p:nvSpPr>
            <p:cNvPr id="381" name="Oval"/>
            <p:cNvSpPr/>
            <p:nvPr/>
          </p:nvSpPr>
          <p:spPr>
            <a:xfrm>
              <a:off x="4285841" y="1848566"/>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2" name="Oval"/>
            <p:cNvSpPr/>
            <p:nvPr/>
          </p:nvSpPr>
          <p:spPr>
            <a:xfrm>
              <a:off x="2170106" y="771449"/>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3" name="Oval"/>
            <p:cNvSpPr/>
            <p:nvPr/>
          </p:nvSpPr>
          <p:spPr>
            <a:xfrm>
              <a:off x="2170106" y="1848566"/>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4" name="Oval"/>
            <p:cNvSpPr/>
            <p:nvPr/>
          </p:nvSpPr>
          <p:spPr>
            <a:xfrm>
              <a:off x="2170106" y="2925684"/>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5" name="Oval"/>
            <p:cNvSpPr/>
            <p:nvPr/>
          </p:nvSpPr>
          <p:spPr>
            <a:xfrm>
              <a:off x="0" y="0"/>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6" name="Oval"/>
            <p:cNvSpPr/>
            <p:nvPr/>
          </p:nvSpPr>
          <p:spPr>
            <a:xfrm>
              <a:off x="0" y="1149895"/>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7" name="Oval"/>
            <p:cNvSpPr/>
            <p:nvPr/>
          </p:nvSpPr>
          <p:spPr>
            <a:xfrm>
              <a:off x="0" y="2299791"/>
              <a:ext cx="706932" cy="718411"/>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8" name="Oval"/>
            <p:cNvSpPr/>
            <p:nvPr/>
          </p:nvSpPr>
          <p:spPr>
            <a:xfrm>
              <a:off x="0" y="3350210"/>
              <a:ext cx="706932" cy="718410"/>
            </a:xfrm>
            <a:prstGeom prst="ellipse">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89" name="Line"/>
            <p:cNvSpPr/>
            <p:nvPr/>
          </p:nvSpPr>
          <p:spPr>
            <a:xfrm>
              <a:off x="2920082" y="1313512"/>
              <a:ext cx="1398536" cy="73304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0" name="Line"/>
            <p:cNvSpPr/>
            <p:nvPr/>
          </p:nvSpPr>
          <p:spPr>
            <a:xfrm>
              <a:off x="2920081" y="2172295"/>
              <a:ext cx="1324349" cy="3193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1" name="Line"/>
            <p:cNvSpPr/>
            <p:nvPr/>
          </p:nvSpPr>
          <p:spPr>
            <a:xfrm flipV="1">
              <a:off x="2920081" y="2356083"/>
              <a:ext cx="1397850" cy="907886"/>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2" name="Line"/>
            <p:cNvSpPr/>
            <p:nvPr/>
          </p:nvSpPr>
          <p:spPr>
            <a:xfrm>
              <a:off x="725523" y="412995"/>
              <a:ext cx="1434597" cy="72669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3" name="Line"/>
            <p:cNvSpPr/>
            <p:nvPr/>
          </p:nvSpPr>
          <p:spPr>
            <a:xfrm flipV="1">
              <a:off x="725524" y="1197145"/>
              <a:ext cx="1401653" cy="17090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4" name="Line"/>
            <p:cNvSpPr/>
            <p:nvPr/>
          </p:nvSpPr>
          <p:spPr>
            <a:xfrm flipV="1">
              <a:off x="741409" y="1207055"/>
              <a:ext cx="1402378" cy="141824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5" name="Line"/>
            <p:cNvSpPr/>
            <p:nvPr/>
          </p:nvSpPr>
          <p:spPr>
            <a:xfrm flipV="1">
              <a:off x="741408" y="1222133"/>
              <a:ext cx="1400304" cy="244571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6" name="..."/>
            <p:cNvSpPr txBox="1"/>
            <p:nvPr/>
          </p:nvSpPr>
          <p:spPr>
            <a:xfrm>
              <a:off x="1656596" y="2018021"/>
              <a:ext cx="321592" cy="3862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a:t>
              </a:r>
            </a:p>
          </p:txBody>
        </p:sp>
        <p:sp>
          <p:nvSpPr>
            <p:cNvPr id="397" name="..."/>
            <p:cNvSpPr txBox="1"/>
            <p:nvPr/>
          </p:nvSpPr>
          <p:spPr>
            <a:xfrm>
              <a:off x="1655441" y="3091765"/>
              <a:ext cx="321592" cy="3862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a:t>
              </a:r>
            </a:p>
          </p:txBody>
        </p:sp>
        <p:sp>
          <p:nvSpPr>
            <p:cNvPr id="398" name="Line"/>
            <p:cNvSpPr/>
            <p:nvPr/>
          </p:nvSpPr>
          <p:spPr>
            <a:xfrm flipH="1">
              <a:off x="4773106" y="2211144"/>
              <a:ext cx="543665" cy="1"/>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9" name="Line"/>
            <p:cNvSpPr/>
            <p:nvPr/>
          </p:nvSpPr>
          <p:spPr>
            <a:xfrm flipH="1" flipV="1">
              <a:off x="3006347" y="1264156"/>
              <a:ext cx="762308" cy="347184"/>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0" name="Line"/>
            <p:cNvSpPr/>
            <p:nvPr/>
          </p:nvSpPr>
          <p:spPr>
            <a:xfrm flipH="1">
              <a:off x="3068955" y="2026111"/>
              <a:ext cx="775518" cy="1"/>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1" name="Line"/>
            <p:cNvSpPr/>
            <p:nvPr/>
          </p:nvSpPr>
          <p:spPr>
            <a:xfrm flipH="1">
              <a:off x="3195148" y="2656595"/>
              <a:ext cx="517150" cy="327388"/>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2" name="Line"/>
            <p:cNvSpPr/>
            <p:nvPr/>
          </p:nvSpPr>
          <p:spPr>
            <a:xfrm flipH="1" flipV="1">
              <a:off x="839419" y="321778"/>
              <a:ext cx="880668" cy="421060"/>
            </a:xfrm>
            <a:prstGeom prst="line">
              <a:avLst/>
            </a:prstGeom>
            <a:noFill/>
            <a:ln w="254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3" name="Line"/>
            <p:cNvSpPr/>
            <p:nvPr/>
          </p:nvSpPr>
          <p:spPr>
            <a:xfrm flipH="1">
              <a:off x="837925" y="1034230"/>
              <a:ext cx="885464" cy="166229"/>
            </a:xfrm>
            <a:prstGeom prst="line">
              <a:avLst/>
            </a:prstGeom>
            <a:noFill/>
            <a:ln w="381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4" name="Line"/>
            <p:cNvSpPr/>
            <p:nvPr/>
          </p:nvSpPr>
          <p:spPr>
            <a:xfrm flipH="1">
              <a:off x="931281" y="1527433"/>
              <a:ext cx="639360" cy="646596"/>
            </a:xfrm>
            <a:prstGeom prst="line">
              <a:avLst/>
            </a:prstGeom>
            <a:noFill/>
            <a:ln w="381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5" name="Line"/>
            <p:cNvSpPr/>
            <p:nvPr/>
          </p:nvSpPr>
          <p:spPr>
            <a:xfrm flipH="1">
              <a:off x="1085926" y="2034643"/>
              <a:ext cx="462725" cy="730593"/>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406" name="Equation"/>
                <p:cNvSpPr txBox="1"/>
                <p:nvPr/>
              </p:nvSpPr>
              <p:spPr>
                <a:xfrm>
                  <a:off x="4470168" y="1932225"/>
                  <a:ext cx="372923" cy="523220"/>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en-US" sz="3400" b="0" i="1">
                                <a:latin typeface="Cambria Math" panose="02040503050406030204" pitchFamily="18" charset="0"/>
                              </a:rPr>
                            </m:ctrlPr>
                          </m:accPr>
                          <m:e>
                            <m:r>
                              <a:rPr lang="en-US" sz="3400" b="0" i="1">
                                <a:latin typeface="Cambria Math" panose="02040503050406030204" pitchFamily="18" charset="0"/>
                              </a:rPr>
                              <m:t>𝑦</m:t>
                            </m:r>
                          </m:e>
                        </m:acc>
                      </m:oMath>
                    </m:oMathPara>
                  </a14:m>
                  <a:endParaRPr sz="3400" dirty="0"/>
                </a:p>
              </p:txBody>
            </p:sp>
          </mc:Choice>
          <mc:Fallback xmlns="">
            <p:sp>
              <p:nvSpPr>
                <p:cNvPr id="406" name="Equation"/>
                <p:cNvSpPr txBox="1">
                  <a:spLocks noRot="1" noChangeAspect="1" noMove="1" noResize="1" noEditPoints="1" noAdjustHandles="1" noChangeArrowheads="1" noChangeShapeType="1" noTextEdit="1"/>
                </p:cNvSpPr>
                <p:nvPr/>
              </p:nvSpPr>
              <p:spPr>
                <a:xfrm>
                  <a:off x="4470168" y="1932225"/>
                  <a:ext cx="372923" cy="523220"/>
                </a:xfrm>
                <a:prstGeom prst="rect">
                  <a:avLst/>
                </a:prstGeom>
                <a:blipFill>
                  <a:blip r:embed="rId4"/>
                  <a:stretch>
                    <a:fillRect l="-23333" t="-11905" r="-20000" b="-26190"/>
                  </a:stretch>
                </a:blipFill>
                <a:ln w="12700" cap="flat">
                  <a:noFill/>
                  <a:miter lim="400000"/>
                </a:ln>
                <a:effectLst/>
              </p:spPr>
              <p:txBody>
                <a:bodyPr/>
                <a:lstStyle/>
                <a:p>
                  <a:r>
                    <a:rPr lang="nl-NL">
                      <a:noFill/>
                    </a:rPr>
                    <a:t> </a:t>
                  </a:r>
                </a:p>
              </p:txBody>
            </p:sp>
          </mc:Fallback>
        </mc:AlternateContent>
      </p:grpSp>
      <p:sp>
        <p:nvSpPr>
          <p:cNvPr id="408" name="Backpropagation"/>
          <p:cNvSpPr txBox="1"/>
          <p:nvPr/>
        </p:nvSpPr>
        <p:spPr>
          <a:xfrm>
            <a:off x="4984496" y="1561679"/>
            <a:ext cx="3035809"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0"/>
            </a:lvl1pPr>
          </a:lstStyle>
          <a:p>
            <a:r>
              <a:t>Backpropagation</a:t>
            </a:r>
          </a:p>
        </p:txBody>
      </p:sp>
      <p:sp>
        <p:nvSpPr>
          <p:cNvPr id="409" name="Applying GD in DL"/>
          <p:cNvSpPr txBox="1"/>
          <p:nvPr/>
        </p:nvSpPr>
        <p:spPr>
          <a:xfrm>
            <a:off x="952500" y="254000"/>
            <a:ext cx="11099800" cy="1283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72516">
              <a:defRPr sz="7840" b="0">
                <a:latin typeface="+mn-lt"/>
                <a:ea typeface="+mn-ea"/>
                <a:cs typeface="+mn-cs"/>
                <a:sym typeface="Helvetica Neue Medium"/>
              </a:defRPr>
            </a:lvl1pPr>
          </a:lstStyle>
          <a:p>
            <a:r>
              <a:t>Applying GD in DL</a:t>
            </a:r>
          </a:p>
        </p:txBody>
      </p:sp>
      <mc:AlternateContent xmlns:mc="http://schemas.openxmlformats.org/markup-compatibility/2006" xmlns:a14="http://schemas.microsoft.com/office/drawing/2010/main">
        <mc:Choice Requires="a14">
          <p:sp>
            <p:nvSpPr>
              <p:cNvPr id="33" name="Equation">
                <a:extLst>
                  <a:ext uri="{FF2B5EF4-FFF2-40B4-BE49-F238E27FC236}">
                    <a16:creationId xmlns:a16="http://schemas.microsoft.com/office/drawing/2014/main" xmlns="" id="{9B61DFFA-C799-9B4C-8F8C-FBA337FF9EC4}"/>
                  </a:ext>
                </a:extLst>
              </p:cNvPr>
              <p:cNvSpPr txBox="1"/>
              <p:nvPr/>
            </p:nvSpPr>
            <p:spPr>
              <a:xfrm>
                <a:off x="10168897" y="3148998"/>
                <a:ext cx="2255617" cy="108600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lang="ar-AE" sz="3400" i="1" smtClean="0">
                              <a:solidFill>
                                <a:srgbClr val="000000"/>
                              </a:solidFill>
                              <a:latin typeface="Cambria Math" panose="02040503050406030204" pitchFamily="18" charset="0"/>
                            </a:rPr>
                          </m:ctrlPr>
                        </m:fPr>
                        <m:num>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𝐽</m:t>
                          </m:r>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𝑤</m:t>
                          </m:r>
                          <m:r>
                            <a:rPr lang="ar-AE" sz="3400" i="1">
                              <a:solidFill>
                                <a:srgbClr val="000000"/>
                              </a:solidFill>
                              <a:latin typeface="Cambria Math" panose="02040503050406030204" pitchFamily="18" charset="0"/>
                            </a:rPr>
                            <m:t>)</m:t>
                          </m:r>
                        </m:num>
                        <m:den>
                          <m:r>
                            <a:rPr lang="ar-AE" sz="3400" i="1">
                              <a:solidFill>
                                <a:srgbClr val="000000"/>
                              </a:solidFill>
                              <a:latin typeface="Cambria Math" panose="02040503050406030204" pitchFamily="18" charset="0"/>
                            </a:rPr>
                            <m:t>𝜕</m:t>
                          </m:r>
                          <m:acc>
                            <m:accPr>
                              <m:chr m:val="̂"/>
                              <m:ctrlPr>
                                <a:rPr lang="en-US" sz="3400" b="0" i="1">
                                  <a:latin typeface="Cambria Math" panose="02040503050406030204" pitchFamily="18" charset="0"/>
                                </a:rPr>
                              </m:ctrlPr>
                            </m:accPr>
                            <m:e>
                              <m:r>
                                <a:rPr lang="en-US" sz="3400" b="0" i="1">
                                  <a:latin typeface="Cambria Math" panose="02040503050406030204" pitchFamily="18" charset="0"/>
                                </a:rPr>
                                <m:t>𝑦</m:t>
                              </m:r>
                            </m:e>
                          </m:acc>
                        </m:den>
                      </m:f>
                      <m:r>
                        <a:rPr lang="en-US" sz="3400" b="0" i="1" smtClean="0">
                          <a:solidFill>
                            <a:srgbClr val="000000"/>
                          </a:solidFill>
                          <a:latin typeface="Cambria Math" panose="02040503050406030204" pitchFamily="18" charset="0"/>
                        </a:rPr>
                        <m:t>⋅</m:t>
                      </m:r>
                      <m:f>
                        <m:fPr>
                          <m:ctrlPr>
                            <a:rPr lang="ar-AE" sz="3400" i="1" smtClean="0">
                              <a:solidFill>
                                <a:srgbClr val="000000"/>
                              </a:solidFill>
                              <a:latin typeface="Cambria Math" panose="02040503050406030204" pitchFamily="18" charset="0"/>
                            </a:rPr>
                          </m:ctrlPr>
                        </m:fPr>
                        <m:num>
                          <m:r>
                            <a:rPr lang="en-US" sz="3400" b="0" i="1">
                              <a:latin typeface="Cambria Math" panose="02040503050406030204" pitchFamily="18" charset="0"/>
                            </a:rPr>
                            <m:t>𝜕</m:t>
                          </m:r>
                          <m:acc>
                            <m:accPr>
                              <m:chr m:val="̂"/>
                              <m:ctrlPr>
                                <a:rPr lang="en-US" sz="3400" b="0" i="1">
                                  <a:latin typeface="Cambria Math" panose="02040503050406030204" pitchFamily="18" charset="0"/>
                                </a:rPr>
                              </m:ctrlPr>
                            </m:accPr>
                            <m:e>
                              <m:r>
                                <a:rPr lang="en-US" sz="3400" b="0" i="1">
                                  <a:latin typeface="Cambria Math" panose="02040503050406030204" pitchFamily="18" charset="0"/>
                                </a:rPr>
                                <m:t>𝑦</m:t>
                              </m:r>
                            </m:e>
                          </m:acc>
                        </m:num>
                        <m:den>
                          <m:r>
                            <a:rPr lang="en-US" sz="3400" b="0" i="1" smtClean="0">
                              <a:solidFill>
                                <a:srgbClr val="000000"/>
                              </a:solidFill>
                              <a:latin typeface="Cambria Math" panose="02040503050406030204" pitchFamily="18" charset="0"/>
                            </a:rPr>
                            <m:t>𝜕</m:t>
                          </m:r>
                          <m:sSub>
                            <m:sSubPr>
                              <m:ctrlPr>
                                <a:rPr lang="en-US" sz="3400" b="0" i="1" smtClean="0">
                                  <a:solidFill>
                                    <a:srgbClr val="000000"/>
                                  </a:solidFill>
                                  <a:latin typeface="Cambria Math" panose="02040503050406030204" pitchFamily="18" charset="0"/>
                                </a:rPr>
                              </m:ctrlPr>
                            </m:sSubPr>
                            <m:e>
                              <m:r>
                                <a:rPr lang="en-US" sz="3400" b="0" i="1" smtClean="0">
                                  <a:solidFill>
                                    <a:srgbClr val="000000"/>
                                  </a:solidFill>
                                  <a:latin typeface="Cambria Math" panose="02040503050406030204" pitchFamily="18" charset="0"/>
                                </a:rPr>
                                <m:t>𝑤</m:t>
                              </m:r>
                            </m:e>
                            <m:sub>
                              <m:r>
                                <a:rPr lang="en-US" sz="3400" b="0" i="1" smtClean="0">
                                  <a:solidFill>
                                    <a:srgbClr val="000000"/>
                                  </a:solidFill>
                                  <a:latin typeface="Cambria Math" panose="02040503050406030204" pitchFamily="18" charset="0"/>
                                </a:rPr>
                                <m:t>𝑖</m:t>
                              </m:r>
                            </m:sub>
                          </m:sSub>
                        </m:den>
                      </m:f>
                    </m:oMath>
                  </m:oMathPara>
                </a14:m>
                <a:endParaRPr sz="3400" dirty="0"/>
              </a:p>
            </p:txBody>
          </p:sp>
        </mc:Choice>
        <mc:Fallback xmlns="">
          <p:sp>
            <p:nvSpPr>
              <p:cNvPr id="33" name="Equation">
                <a:extLst>
                  <a:ext uri="{FF2B5EF4-FFF2-40B4-BE49-F238E27FC236}">
                    <a16:creationId xmlns:a16="http://schemas.microsoft.com/office/drawing/2014/main" id="{9B61DFFA-C799-9B4C-8F8C-FBA337FF9EC4}"/>
                  </a:ext>
                </a:extLst>
              </p:cNvPr>
              <p:cNvSpPr txBox="1">
                <a:spLocks noRot="1" noChangeAspect="1" noMove="1" noResize="1" noEditPoints="1" noAdjustHandles="1" noChangeArrowheads="1" noChangeShapeType="1" noTextEdit="1"/>
              </p:cNvSpPr>
              <p:nvPr/>
            </p:nvSpPr>
            <p:spPr>
              <a:xfrm>
                <a:off x="10168897" y="3148998"/>
                <a:ext cx="2255617" cy="1086003"/>
              </a:xfrm>
              <a:prstGeom prst="rect">
                <a:avLst/>
              </a:prstGeom>
              <a:blipFill>
                <a:blip r:embed="rId5"/>
                <a:stretch>
                  <a:fillRect l="-5056" t="-10465" r="-562" b="-1279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6" name="Equation">
                <a:extLst>
                  <a:ext uri="{FF2B5EF4-FFF2-40B4-BE49-F238E27FC236}">
                    <a16:creationId xmlns:a16="http://schemas.microsoft.com/office/drawing/2014/main" xmlns="" id="{CA39D328-575D-9544-9160-D3438AAD17EC}"/>
                  </a:ext>
                </a:extLst>
              </p:cNvPr>
              <p:cNvSpPr txBox="1"/>
              <p:nvPr/>
            </p:nvSpPr>
            <p:spPr>
              <a:xfrm>
                <a:off x="5195235" y="2238997"/>
                <a:ext cx="3436517" cy="1169679"/>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lang="ar-AE" sz="3400" i="1" smtClean="0">
                              <a:solidFill>
                                <a:srgbClr val="000000"/>
                              </a:solidFill>
                              <a:latin typeface="Cambria Math" panose="02040503050406030204" pitchFamily="18" charset="0"/>
                            </a:rPr>
                          </m:ctrlPr>
                        </m:fPr>
                        <m:num>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𝐽</m:t>
                          </m:r>
                          <m:r>
                            <a:rPr lang="ar-AE" sz="3400" i="1">
                              <a:solidFill>
                                <a:srgbClr val="000000"/>
                              </a:solidFill>
                              <a:latin typeface="Cambria Math" panose="02040503050406030204" pitchFamily="18" charset="0"/>
                            </a:rPr>
                            <m:t>(</m:t>
                          </m:r>
                          <m:r>
                            <a:rPr lang="ar-AE" sz="3400" i="1">
                              <a:solidFill>
                                <a:srgbClr val="000000"/>
                              </a:solidFill>
                              <a:latin typeface="Cambria Math" panose="02040503050406030204" pitchFamily="18" charset="0"/>
                            </a:rPr>
                            <m:t>𝑤</m:t>
                          </m:r>
                          <m:r>
                            <a:rPr lang="ar-AE" sz="3400" i="1">
                              <a:solidFill>
                                <a:srgbClr val="000000"/>
                              </a:solidFill>
                              <a:latin typeface="Cambria Math" panose="02040503050406030204" pitchFamily="18" charset="0"/>
                            </a:rPr>
                            <m:t>)</m:t>
                          </m:r>
                        </m:num>
                        <m:den>
                          <m:r>
                            <a:rPr lang="ar-AE" sz="3400" i="1">
                              <a:solidFill>
                                <a:srgbClr val="000000"/>
                              </a:solidFill>
                              <a:latin typeface="Cambria Math" panose="02040503050406030204" pitchFamily="18" charset="0"/>
                            </a:rPr>
                            <m:t>𝜕</m:t>
                          </m:r>
                          <m:acc>
                            <m:accPr>
                              <m:chr m:val="̂"/>
                              <m:ctrlPr>
                                <a:rPr lang="en-US" sz="3400" b="0" i="1" smtClean="0">
                                  <a:solidFill>
                                    <a:srgbClr val="000000"/>
                                  </a:solidFill>
                                  <a:latin typeface="Cambria Math" panose="02040503050406030204" pitchFamily="18" charset="0"/>
                                </a:rPr>
                              </m:ctrlPr>
                            </m:accPr>
                            <m:e>
                              <m:r>
                                <a:rPr lang="en-US" sz="3400" b="0" i="1" smtClean="0">
                                  <a:solidFill>
                                    <a:srgbClr val="000000"/>
                                  </a:solidFill>
                                  <a:latin typeface="Cambria Math" panose="02040503050406030204" pitchFamily="18" charset="0"/>
                                </a:rPr>
                                <m:t>𝑦</m:t>
                              </m:r>
                            </m:e>
                          </m:acc>
                        </m:den>
                      </m:f>
                      <m:r>
                        <a:rPr lang="en-US" sz="3400" b="0" i="1" smtClean="0">
                          <a:solidFill>
                            <a:srgbClr val="000000"/>
                          </a:solidFill>
                          <a:latin typeface="Cambria Math" panose="02040503050406030204" pitchFamily="18" charset="0"/>
                        </a:rPr>
                        <m:t>⋅</m:t>
                      </m:r>
                      <m:f>
                        <m:fPr>
                          <m:ctrlPr>
                            <a:rPr lang="ar-AE" sz="3400" i="1" smtClean="0">
                              <a:solidFill>
                                <a:srgbClr val="000000"/>
                              </a:solidFill>
                              <a:latin typeface="Cambria Math" panose="02040503050406030204" pitchFamily="18" charset="0"/>
                            </a:rPr>
                          </m:ctrlPr>
                        </m:fPr>
                        <m:num>
                          <m:r>
                            <a:rPr lang="en-US" sz="3400" b="0" i="1">
                              <a:latin typeface="Cambria Math" panose="02040503050406030204" pitchFamily="18" charset="0"/>
                            </a:rPr>
                            <m:t>𝜕</m:t>
                          </m:r>
                          <m:acc>
                            <m:accPr>
                              <m:chr m:val="̂"/>
                              <m:ctrlPr>
                                <a:rPr lang="en-US" sz="3400" b="0" i="1">
                                  <a:latin typeface="Cambria Math" panose="02040503050406030204" pitchFamily="18" charset="0"/>
                                </a:rPr>
                              </m:ctrlPr>
                            </m:accPr>
                            <m:e>
                              <m:r>
                                <a:rPr lang="en-US" sz="3400" b="0" i="1">
                                  <a:latin typeface="Cambria Math" panose="02040503050406030204" pitchFamily="18" charset="0"/>
                                </a:rPr>
                                <m:t>𝑦</m:t>
                              </m:r>
                            </m:e>
                          </m:acc>
                        </m:num>
                        <m:den>
                          <m:r>
                            <a:rPr lang="en-US" sz="3400" b="0" i="1" smtClean="0">
                              <a:solidFill>
                                <a:srgbClr val="000000"/>
                              </a:solidFill>
                              <a:latin typeface="Cambria Math" panose="02040503050406030204" pitchFamily="18" charset="0"/>
                            </a:rPr>
                            <m:t>𝜕</m:t>
                          </m:r>
                          <m:sSub>
                            <m:sSubPr>
                              <m:ctrlPr>
                                <a:rPr lang="en-US" sz="3400" b="0" i="1" smtClean="0">
                                  <a:solidFill>
                                    <a:srgbClr val="000000"/>
                                  </a:solidFill>
                                  <a:latin typeface="Cambria Math" panose="02040503050406030204" pitchFamily="18" charset="0"/>
                                </a:rPr>
                              </m:ctrlPr>
                            </m:sSubPr>
                            <m:e>
                              <m:r>
                                <a:rPr lang="en-US" sz="3400" b="0" i="1" smtClean="0">
                                  <a:solidFill>
                                    <a:srgbClr val="000000"/>
                                  </a:solidFill>
                                  <a:latin typeface="Cambria Math" panose="02040503050406030204" pitchFamily="18" charset="0"/>
                                </a:rPr>
                                <m:t>𝑎</m:t>
                              </m:r>
                            </m:e>
                            <m:sub>
                              <m:r>
                                <a:rPr lang="en-US" sz="3400" b="0" i="1" smtClean="0">
                                  <a:solidFill>
                                    <a:srgbClr val="000000"/>
                                  </a:solidFill>
                                  <a:latin typeface="Cambria Math" panose="02040503050406030204" pitchFamily="18" charset="0"/>
                                </a:rPr>
                                <m:t>𝑖</m:t>
                              </m:r>
                            </m:sub>
                          </m:sSub>
                        </m:den>
                      </m:f>
                      <m:r>
                        <a:rPr lang="en-US" sz="3400" b="0" i="1" smtClean="0">
                          <a:solidFill>
                            <a:srgbClr val="000000"/>
                          </a:solidFill>
                          <a:latin typeface="Cambria Math" panose="02040503050406030204" pitchFamily="18" charset="0"/>
                        </a:rPr>
                        <m:t>⋅</m:t>
                      </m:r>
                      <m:f>
                        <m:fPr>
                          <m:ctrlPr>
                            <a:rPr lang="en-US" sz="3400" b="0" i="1" smtClean="0">
                              <a:solidFill>
                                <a:srgbClr val="000000"/>
                              </a:solidFill>
                              <a:latin typeface="Cambria Math" panose="02040503050406030204" pitchFamily="18" charset="0"/>
                            </a:rPr>
                          </m:ctrlPr>
                        </m:fPr>
                        <m:num>
                          <m:r>
                            <a:rPr lang="en-US" sz="3400" b="0" i="1" smtClean="0">
                              <a:solidFill>
                                <a:srgbClr val="000000"/>
                              </a:solidFill>
                              <a:latin typeface="Cambria Math" panose="02040503050406030204" pitchFamily="18" charset="0"/>
                            </a:rPr>
                            <m:t>𝜕</m:t>
                          </m:r>
                          <m:sSub>
                            <m:sSubPr>
                              <m:ctrlPr>
                                <a:rPr lang="en-US" sz="3400" b="0" i="1" smtClean="0">
                                  <a:solidFill>
                                    <a:srgbClr val="000000"/>
                                  </a:solidFill>
                                  <a:latin typeface="Cambria Math" panose="02040503050406030204" pitchFamily="18" charset="0"/>
                                </a:rPr>
                              </m:ctrlPr>
                            </m:sSubPr>
                            <m:e>
                              <m:r>
                                <a:rPr lang="en-US" sz="3400" b="0" i="1" smtClean="0">
                                  <a:solidFill>
                                    <a:srgbClr val="000000"/>
                                  </a:solidFill>
                                  <a:latin typeface="Cambria Math" panose="02040503050406030204" pitchFamily="18" charset="0"/>
                                </a:rPr>
                                <m:t>𝑎</m:t>
                              </m:r>
                            </m:e>
                            <m:sub>
                              <m:r>
                                <a:rPr lang="en-US" sz="3400" b="0" i="1" smtClean="0">
                                  <a:solidFill>
                                    <a:srgbClr val="000000"/>
                                  </a:solidFill>
                                  <a:latin typeface="Cambria Math" panose="02040503050406030204" pitchFamily="18" charset="0"/>
                                </a:rPr>
                                <m:t>𝑖</m:t>
                              </m:r>
                            </m:sub>
                          </m:sSub>
                        </m:num>
                        <m:den>
                          <m:r>
                            <a:rPr lang="en-US" sz="3400" b="0" i="1" smtClean="0">
                              <a:solidFill>
                                <a:srgbClr val="000000"/>
                              </a:solidFill>
                              <a:latin typeface="Cambria Math" panose="02040503050406030204" pitchFamily="18" charset="0"/>
                            </a:rPr>
                            <m:t>𝜕</m:t>
                          </m:r>
                          <m:sSub>
                            <m:sSubPr>
                              <m:ctrlPr>
                                <a:rPr lang="en-US" sz="3400" b="0" i="1" smtClean="0">
                                  <a:solidFill>
                                    <a:srgbClr val="000000"/>
                                  </a:solidFill>
                                  <a:latin typeface="Cambria Math" panose="02040503050406030204" pitchFamily="18" charset="0"/>
                                </a:rPr>
                              </m:ctrlPr>
                            </m:sSubPr>
                            <m:e>
                              <m:r>
                                <a:rPr lang="en-US" sz="3400" b="0" i="1" smtClean="0">
                                  <a:solidFill>
                                    <a:srgbClr val="000000"/>
                                  </a:solidFill>
                                  <a:latin typeface="Cambria Math" panose="02040503050406030204" pitchFamily="18" charset="0"/>
                                </a:rPr>
                                <m:t>𝑤</m:t>
                              </m:r>
                            </m:e>
                            <m:sub>
                              <m:r>
                                <a:rPr lang="en-US" sz="3400" b="0" i="1" smtClean="0">
                                  <a:solidFill>
                                    <a:srgbClr val="000000"/>
                                  </a:solidFill>
                                  <a:latin typeface="Cambria Math" panose="02040503050406030204" pitchFamily="18" charset="0"/>
                                </a:rPr>
                                <m:t>𝑖</m:t>
                              </m:r>
                              <m:r>
                                <a:rPr lang="en-US" sz="3400" b="0" i="1" smtClean="0">
                                  <a:solidFill>
                                    <a:srgbClr val="000000"/>
                                  </a:solidFill>
                                  <a:latin typeface="Cambria Math" panose="02040503050406030204" pitchFamily="18" charset="0"/>
                                </a:rPr>
                                <m:t>,</m:t>
                              </m:r>
                              <m:r>
                                <a:rPr lang="en-US" sz="3400" b="0" i="1" smtClean="0">
                                  <a:solidFill>
                                    <a:srgbClr val="000000"/>
                                  </a:solidFill>
                                  <a:latin typeface="Cambria Math" panose="02040503050406030204" pitchFamily="18" charset="0"/>
                                </a:rPr>
                                <m:t>𝑗</m:t>
                              </m:r>
                            </m:sub>
                          </m:sSub>
                        </m:den>
                      </m:f>
                    </m:oMath>
                  </m:oMathPara>
                </a14:m>
                <a:endParaRPr sz="3400" dirty="0"/>
              </a:p>
            </p:txBody>
          </p:sp>
        </mc:Choice>
        <mc:Fallback xmlns="">
          <p:sp>
            <p:nvSpPr>
              <p:cNvPr id="36" name="Equation">
                <a:extLst>
                  <a:ext uri="{FF2B5EF4-FFF2-40B4-BE49-F238E27FC236}">
                    <a16:creationId xmlns:a16="http://schemas.microsoft.com/office/drawing/2014/main" id="{CA39D328-575D-9544-9160-D3438AAD17EC}"/>
                  </a:ext>
                </a:extLst>
              </p:cNvPr>
              <p:cNvSpPr txBox="1">
                <a:spLocks noRot="1" noChangeAspect="1" noMove="1" noResize="1" noEditPoints="1" noAdjustHandles="1" noChangeArrowheads="1" noChangeShapeType="1" noTextEdit="1"/>
              </p:cNvSpPr>
              <p:nvPr/>
            </p:nvSpPr>
            <p:spPr>
              <a:xfrm>
                <a:off x="5195235" y="2238997"/>
                <a:ext cx="3436517" cy="1169679"/>
              </a:xfrm>
              <a:prstGeom prst="rect">
                <a:avLst/>
              </a:prstGeom>
              <a:blipFill>
                <a:blip r:embed="rId6"/>
                <a:stretch>
                  <a:fillRect l="-3309" t="-9677" r="-735" b="-9677"/>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EA528377-1E4C-3A41-9ED4-495A8D19FE7B}"/>
                  </a:ext>
                </a:extLst>
              </p:cNvPr>
              <p:cNvSpPr txBox="1"/>
              <p:nvPr/>
            </p:nvSpPr>
            <p:spPr>
              <a:xfrm>
                <a:off x="9868958" y="4576693"/>
                <a:ext cx="706860" cy="4881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sSubPr>
                        <m:e>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𝒘</m:t>
                          </m:r>
                        </m:e>
                        <m:sub>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𝒊</m:t>
                          </m:r>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𝟏</m:t>
                          </m:r>
                        </m:sub>
                      </m:sSub>
                    </m:oMath>
                  </m:oMathPara>
                </a14:m>
                <a:endParaRPr kumimoji="0" lang="nl-NL" sz="2400" b="1"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5" name="TextBox 4">
                <a:extLst>
                  <a:ext uri="{FF2B5EF4-FFF2-40B4-BE49-F238E27FC236}">
                    <a16:creationId xmlns:a16="http://schemas.microsoft.com/office/drawing/2014/main" id="{EA528377-1E4C-3A41-9ED4-495A8D19FE7B}"/>
                  </a:ext>
                </a:extLst>
              </p:cNvPr>
              <p:cNvSpPr txBox="1">
                <a:spLocks noRot="1" noChangeAspect="1" noMove="1" noResize="1" noEditPoints="1" noAdjustHandles="1" noChangeArrowheads="1" noChangeShapeType="1" noTextEdit="1"/>
              </p:cNvSpPr>
              <p:nvPr/>
            </p:nvSpPr>
            <p:spPr>
              <a:xfrm>
                <a:off x="9868958" y="4576693"/>
                <a:ext cx="706860" cy="488147"/>
              </a:xfrm>
              <a:prstGeom prst="rect">
                <a:avLst/>
              </a:prstGeom>
              <a:blipFill>
                <a:blip r:embed="rId7"/>
                <a:stretch>
                  <a:fillRect l="-1754"/>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3194A8B9-14C6-D54A-BAEF-2195286C3094}"/>
                  </a:ext>
                </a:extLst>
              </p:cNvPr>
              <p:cNvSpPr txBox="1"/>
              <p:nvPr/>
            </p:nvSpPr>
            <p:spPr>
              <a:xfrm>
                <a:off x="7602024" y="3722101"/>
                <a:ext cx="567403" cy="506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sSubPr>
                        <m:e>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𝒘</m:t>
                          </m:r>
                        </m:e>
                        <m:sub>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𝒊</m:t>
                          </m:r>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4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𝒋</m:t>
                          </m:r>
                        </m:sub>
                      </m:sSub>
                    </m:oMath>
                  </m:oMathPara>
                </a14:m>
                <a:endParaRPr kumimoji="0" lang="nl-NL" sz="2400" b="1"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40" name="TextBox 39">
                <a:extLst>
                  <a:ext uri="{FF2B5EF4-FFF2-40B4-BE49-F238E27FC236}">
                    <a16:creationId xmlns:a16="http://schemas.microsoft.com/office/drawing/2014/main" id="{3194A8B9-14C6-D54A-BAEF-2195286C3094}"/>
                  </a:ext>
                </a:extLst>
              </p:cNvPr>
              <p:cNvSpPr txBox="1">
                <a:spLocks noRot="1" noChangeAspect="1" noMove="1" noResize="1" noEditPoints="1" noAdjustHandles="1" noChangeArrowheads="1" noChangeShapeType="1" noTextEdit="1"/>
              </p:cNvSpPr>
              <p:nvPr/>
            </p:nvSpPr>
            <p:spPr>
              <a:xfrm>
                <a:off x="7602024" y="3722101"/>
                <a:ext cx="567403" cy="506934"/>
              </a:xfrm>
              <a:prstGeom prst="rect">
                <a:avLst/>
              </a:prstGeom>
              <a:blipFill>
                <a:blip r:embed="rId8"/>
                <a:stretch>
                  <a:fillRect l="-13333" b="-975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Keras -&gt; TensorFlow"/>
          <p:cNvSpPr txBox="1">
            <a:spLocks noGrp="1"/>
          </p:cNvSpPr>
          <p:nvPr>
            <p:ph type="title"/>
          </p:nvPr>
        </p:nvSpPr>
        <p:spPr>
          <a:prstGeom prst="rect">
            <a:avLst/>
          </a:prstGeom>
        </p:spPr>
        <p:txBody>
          <a:bodyPr/>
          <a:lstStyle/>
          <a:p>
            <a:pPr lvl="1"/>
            <a:r>
              <a:t>Keras -&gt; TensorFlow</a:t>
            </a:r>
          </a:p>
        </p:txBody>
      </p:sp>
      <p:sp>
        <p:nvSpPr>
          <p:cNvPr id="414" name="We do not need to worry at all about updating these weights and differentiating since this is done by the framework (TensorFlow).…"/>
          <p:cNvSpPr txBox="1">
            <a:spLocks noGrp="1"/>
          </p:cNvSpPr>
          <p:nvPr>
            <p:ph type="body" sz="half" idx="1"/>
          </p:nvPr>
        </p:nvSpPr>
        <p:spPr>
          <a:prstGeom prst="rect">
            <a:avLst/>
          </a:prstGeom>
        </p:spPr>
        <p:txBody>
          <a:bodyPr/>
          <a:lstStyle/>
          <a:p>
            <a:r>
              <a:t>We do not need to worry at all about updating these weights and differentiating since this is done by the framework (TensorFlow).</a:t>
            </a:r>
          </a:p>
          <a:p>
            <a:r>
              <a:t>It is still important to know what is happening when you need to debug your network.</a:t>
            </a:r>
          </a:p>
        </p:txBody>
      </p:sp>
      <p:sp>
        <p:nvSpPr>
          <p:cNvPr id="415" name="Source: https://www.tensorflow.org/guide/graphs"/>
          <p:cNvSpPr txBox="1"/>
          <p:nvPr/>
        </p:nvSpPr>
        <p:spPr>
          <a:xfrm>
            <a:off x="8857437" y="9121547"/>
            <a:ext cx="3976726" cy="57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mn-lt"/>
                <a:ea typeface="+mn-ea"/>
                <a:cs typeface="+mn-cs"/>
                <a:sym typeface="Helvetica Neue Medium"/>
              </a:defRPr>
            </a:pPr>
            <a:r>
              <a:t>Source:</a:t>
            </a:r>
            <a:br/>
            <a:r>
              <a:t>https://www.tensorflow.org/guide/graphs</a:t>
            </a:r>
          </a:p>
        </p:txBody>
      </p:sp>
      <p:pic>
        <p:nvPicPr>
          <p:cNvPr id="416" name="tensors_flowing.gif" descr="tensors_flowing.gif"/>
          <p:cNvPicPr>
            <a:picLocks/>
          </p:cNvPicPr>
          <p:nvPr/>
        </p:nvPicPr>
        <p:blipFill>
          <a:blip r:embed="rId2"/>
          <a:stretch>
            <a:fillRect/>
          </a:stretch>
        </p:blipFill>
        <p:spPr>
          <a:xfrm>
            <a:off x="7965727" y="1840358"/>
            <a:ext cx="3976727" cy="706973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erview"/>
          <p:cNvSpPr txBox="1">
            <a:spLocks noGrp="1"/>
          </p:cNvSpPr>
          <p:nvPr>
            <p:ph type="title"/>
          </p:nvPr>
        </p:nvSpPr>
        <p:spPr>
          <a:xfrm>
            <a:off x="952500" y="857101"/>
            <a:ext cx="11099800" cy="1283891"/>
          </a:xfrm>
          <a:prstGeom prst="rect">
            <a:avLst/>
          </a:prstGeom>
        </p:spPr>
        <p:txBody>
          <a:bodyPr>
            <a:normAutofit fontScale="90000"/>
          </a:bodyPr>
          <a:lstStyle>
            <a:lvl1pPr defTabSz="572516">
              <a:defRPr sz="7840"/>
            </a:lvl1pPr>
          </a:lstStyle>
          <a:p>
            <a:r>
              <a:rPr lang="en-US" dirty="0"/>
              <a:t>Today’s program</a:t>
            </a:r>
            <a:endParaRPr dirty="0"/>
          </a:p>
        </p:txBody>
      </p:sp>
      <p:sp>
        <p:nvSpPr>
          <p:cNvPr id="147" name="How deep learning compares to machine learning and AI.…"/>
          <p:cNvSpPr txBox="1">
            <a:spLocks noGrp="1"/>
          </p:cNvSpPr>
          <p:nvPr>
            <p:ph type="body" idx="1"/>
          </p:nvPr>
        </p:nvSpPr>
        <p:spPr>
          <a:xfrm>
            <a:off x="952500" y="2590800"/>
            <a:ext cx="11099800" cy="6286500"/>
          </a:xfrm>
          <a:prstGeom prst="rect">
            <a:avLst/>
          </a:prstGeom>
        </p:spPr>
        <p:txBody>
          <a:bodyPr>
            <a:normAutofit fontScale="70000" lnSpcReduction="20000"/>
          </a:bodyPr>
          <a:lstStyle/>
          <a:p>
            <a:pPr marL="0" indent="0">
              <a:lnSpc>
                <a:spcPct val="150000"/>
              </a:lnSpc>
              <a:spcBef>
                <a:spcPts val="800"/>
              </a:spcBef>
              <a:buNone/>
            </a:pPr>
            <a:r>
              <a:rPr lang="en-US" dirty="0"/>
              <a:t>14:00-14:30 What is ML / DL? What is a neuron?</a:t>
            </a:r>
          </a:p>
          <a:p>
            <a:pPr marL="0" indent="0">
              <a:lnSpc>
                <a:spcPct val="150000"/>
              </a:lnSpc>
              <a:spcBef>
                <a:spcPts val="800"/>
              </a:spcBef>
              <a:buNone/>
            </a:pPr>
            <a:r>
              <a:rPr lang="en-US" dirty="0"/>
              <a:t>14:30-15:30 Hands on: building a neuron from scratch</a:t>
            </a:r>
          </a:p>
          <a:p>
            <a:pPr marL="0" indent="0">
              <a:lnSpc>
                <a:spcPct val="150000"/>
              </a:lnSpc>
              <a:spcBef>
                <a:spcPts val="800"/>
              </a:spcBef>
              <a:buNone/>
            </a:pPr>
            <a:r>
              <a:rPr lang="en-US" dirty="0"/>
              <a:t>15:30-15:45 How do neural networks work?</a:t>
            </a:r>
          </a:p>
          <a:p>
            <a:pPr marL="0" indent="0">
              <a:lnSpc>
                <a:spcPct val="150000"/>
              </a:lnSpc>
              <a:spcBef>
                <a:spcPts val="800"/>
              </a:spcBef>
              <a:buNone/>
            </a:pPr>
            <a:r>
              <a:rPr lang="en-US" dirty="0"/>
              <a:t>15:45-16:15 Break</a:t>
            </a:r>
          </a:p>
          <a:p>
            <a:pPr marL="0" indent="0">
              <a:lnSpc>
                <a:spcPct val="150000"/>
              </a:lnSpc>
              <a:spcBef>
                <a:spcPts val="800"/>
              </a:spcBef>
              <a:buNone/>
            </a:pPr>
            <a:r>
              <a:rPr lang="en-US" dirty="0"/>
              <a:t>16:15-16:30 How do neural networks work? (continued)</a:t>
            </a:r>
          </a:p>
          <a:p>
            <a:pPr marL="0" indent="0">
              <a:lnSpc>
                <a:spcPct val="150000"/>
              </a:lnSpc>
              <a:spcBef>
                <a:spcPts val="800"/>
              </a:spcBef>
              <a:buNone/>
            </a:pPr>
            <a:r>
              <a:rPr lang="en-US" dirty="0"/>
              <a:t>16:30-17:15 Hands on: building a network from scratch</a:t>
            </a:r>
          </a:p>
          <a:p>
            <a:pPr marL="0" indent="0">
              <a:lnSpc>
                <a:spcPct val="150000"/>
              </a:lnSpc>
              <a:spcBef>
                <a:spcPts val="800"/>
              </a:spcBef>
              <a:buNone/>
            </a:pPr>
            <a:r>
              <a:rPr lang="en-US" b="1" dirty="0"/>
              <a:t>17:15-18:00 Loss function &amp; updating weights</a:t>
            </a:r>
          </a:p>
          <a:p>
            <a:pPr marL="0" indent="0">
              <a:lnSpc>
                <a:spcPct val="150000"/>
              </a:lnSpc>
              <a:spcBef>
                <a:spcPts val="800"/>
              </a:spcBef>
              <a:buNone/>
            </a:pPr>
            <a:r>
              <a:rPr lang="en-US" dirty="0"/>
              <a:t>18:00-19:00 Diner</a:t>
            </a:r>
          </a:p>
          <a:p>
            <a:pPr marL="0" indent="0">
              <a:lnSpc>
                <a:spcPct val="150000"/>
              </a:lnSpc>
              <a:spcBef>
                <a:spcPts val="800"/>
              </a:spcBef>
              <a:buNone/>
            </a:pPr>
            <a:r>
              <a:rPr lang="en-US" dirty="0"/>
              <a:t>19:00-19:45 Hands on: the XOR problem</a:t>
            </a:r>
          </a:p>
          <a:p>
            <a:pPr marL="0" indent="0">
              <a:lnSpc>
                <a:spcPct val="150000"/>
              </a:lnSpc>
              <a:spcBef>
                <a:spcPts val="800"/>
              </a:spcBef>
              <a:buNone/>
            </a:pPr>
            <a:r>
              <a:rPr lang="en-US" dirty="0"/>
              <a:t>19:45-20:00 Dataset splitting &amp; Performance evaluation</a:t>
            </a:r>
          </a:p>
          <a:p>
            <a:pPr marL="0" indent="0">
              <a:lnSpc>
                <a:spcPct val="150000"/>
              </a:lnSpc>
              <a:spcBef>
                <a:spcPts val="800"/>
              </a:spcBef>
              <a:buNone/>
            </a:pPr>
            <a:r>
              <a:rPr lang="en-US" dirty="0"/>
              <a:t>20:00-21:00 Hands on: </a:t>
            </a:r>
            <a:r>
              <a:rPr lang="en-US" dirty="0" err="1"/>
              <a:t>Keras</a:t>
            </a:r>
            <a:r>
              <a:rPr lang="en-US" dirty="0"/>
              <a:t> on fashion </a:t>
            </a:r>
            <a:r>
              <a:rPr lang="en-US" dirty="0" err="1"/>
              <a:t>Mnist</a:t>
            </a:r>
            <a:endParaRPr lang="en-US" dirty="0"/>
          </a:p>
          <a:p>
            <a:pPr marL="0" indent="0">
              <a:lnSpc>
                <a:spcPct val="150000"/>
              </a:lnSpc>
              <a:spcBef>
                <a:spcPts val="800"/>
              </a:spcBef>
              <a:buNone/>
            </a:pPr>
            <a:r>
              <a:rPr lang="en-US" dirty="0"/>
              <a:t>If we finish early: Machine learning tasks (classification vs regression)</a:t>
            </a:r>
          </a:p>
        </p:txBody>
      </p:sp>
    </p:spTree>
    <p:extLst>
      <p:ext uri="{BB962C8B-B14F-4D97-AF65-F5344CB8AC3E}">
        <p14:creationId xmlns:p14="http://schemas.microsoft.com/office/powerpoint/2010/main" val="337451007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Creating neural networks"/>
          <p:cNvSpPr txBox="1">
            <a:spLocks noGrp="1"/>
          </p:cNvSpPr>
          <p:nvPr>
            <p:ph type="title"/>
          </p:nvPr>
        </p:nvSpPr>
        <p:spPr>
          <a:prstGeom prst="rect">
            <a:avLst/>
          </a:prstGeom>
        </p:spPr>
        <p:txBody>
          <a:bodyPr/>
          <a:lstStyle>
            <a:lvl1pPr defTabSz="543305">
              <a:defRPr sz="7440"/>
            </a:lvl1pPr>
          </a:lstStyle>
          <a:p>
            <a:r>
              <a:t>Creating neural networks</a:t>
            </a:r>
          </a:p>
        </p:txBody>
      </p:sp>
      <p:sp>
        <p:nvSpPr>
          <p:cNvPr id="419" name="Many frameworks exist; TensorFlow, CNTK, Torch, Keras, Theano, Caffe, ...…"/>
          <p:cNvSpPr txBox="1">
            <a:spLocks noGrp="1"/>
          </p:cNvSpPr>
          <p:nvPr>
            <p:ph type="body" sz="half" idx="1"/>
          </p:nvPr>
        </p:nvSpPr>
        <p:spPr>
          <a:prstGeom prst="rect">
            <a:avLst/>
          </a:prstGeom>
        </p:spPr>
        <p:txBody>
          <a:bodyPr/>
          <a:lstStyle/>
          <a:p>
            <a:r>
              <a:rPr dirty="0"/>
              <a:t>Many frameworks exist; </a:t>
            </a:r>
            <a:r>
              <a:rPr b="1" dirty="0"/>
              <a:t>TensorFlow</a:t>
            </a:r>
            <a:r>
              <a:rPr dirty="0"/>
              <a:t>, </a:t>
            </a:r>
            <a:r>
              <a:rPr b="1" dirty="0"/>
              <a:t>CNTK</a:t>
            </a:r>
            <a:r>
              <a:rPr dirty="0"/>
              <a:t>, </a:t>
            </a:r>
            <a:r>
              <a:rPr b="1" dirty="0"/>
              <a:t>Torch</a:t>
            </a:r>
            <a:r>
              <a:rPr dirty="0"/>
              <a:t>,</a:t>
            </a:r>
            <a:r>
              <a:rPr b="1" dirty="0"/>
              <a:t> </a:t>
            </a:r>
            <a:r>
              <a:rPr b="1" dirty="0" err="1"/>
              <a:t>Keras</a:t>
            </a:r>
            <a:r>
              <a:rPr dirty="0"/>
              <a:t>, </a:t>
            </a:r>
            <a:r>
              <a:rPr b="1" dirty="0"/>
              <a:t>Theano</a:t>
            </a:r>
            <a:r>
              <a:rPr dirty="0"/>
              <a:t>, </a:t>
            </a:r>
            <a:r>
              <a:rPr b="1" dirty="0"/>
              <a:t>Caffe</a:t>
            </a:r>
            <a:r>
              <a:rPr dirty="0"/>
              <a:t>, ...</a:t>
            </a:r>
          </a:p>
          <a:p>
            <a:r>
              <a:rPr dirty="0"/>
              <a:t>We will use </a:t>
            </a:r>
            <a:r>
              <a:rPr b="1" dirty="0" err="1"/>
              <a:t>Kera</a:t>
            </a:r>
            <a:r>
              <a:rPr lang="en-US" b="1" dirty="0" err="1"/>
              <a:t>s</a:t>
            </a:r>
            <a:r>
              <a:rPr lang="en-US" dirty="0"/>
              <a:t> (</a:t>
            </a:r>
            <a:r>
              <a:rPr lang="en-US" u="sng" dirty="0">
                <a:hlinkClick r:id="rId2"/>
              </a:rPr>
              <a:t>https://keras.io/</a:t>
            </a:r>
            <a:r>
              <a:rPr lang="en-US" dirty="0"/>
              <a:t>)</a:t>
            </a:r>
          </a:p>
          <a:p>
            <a:r>
              <a:rPr lang="en-US" dirty="0" err="1"/>
              <a:t>Keras</a:t>
            </a:r>
            <a:r>
              <a:rPr lang="en-US" dirty="0"/>
              <a:t> used to call TensorFlow as a ‘backend’, but is now fully integrated in TensorFlow.</a:t>
            </a:r>
            <a:endParaRPr dirty="0"/>
          </a:p>
        </p:txBody>
      </p:sp>
      <p:pic>
        <p:nvPicPr>
          <p:cNvPr id="420" name="keras-logo-2018-large-1200.png" descr="keras-logo-2018-large-1200.png"/>
          <p:cNvPicPr>
            <a:picLocks noChangeAspect="1"/>
          </p:cNvPicPr>
          <p:nvPr/>
        </p:nvPicPr>
        <p:blipFill>
          <a:blip r:embed="rId3"/>
          <a:stretch>
            <a:fillRect/>
          </a:stretch>
        </p:blipFill>
        <p:spPr>
          <a:xfrm>
            <a:off x="6490444" y="2556773"/>
            <a:ext cx="3715113" cy="1077384"/>
          </a:xfrm>
          <a:prstGeom prst="rect">
            <a:avLst/>
          </a:prstGeom>
          <a:ln w="12700">
            <a:miter lim="400000"/>
          </a:ln>
        </p:spPr>
      </p:pic>
      <p:pic>
        <p:nvPicPr>
          <p:cNvPr id="421" name="pytorch.png" descr="pytorch.png"/>
          <p:cNvPicPr>
            <a:picLocks noChangeAspect="1"/>
          </p:cNvPicPr>
          <p:nvPr/>
        </p:nvPicPr>
        <p:blipFill>
          <a:blip r:embed="rId4"/>
          <a:stretch>
            <a:fillRect/>
          </a:stretch>
        </p:blipFill>
        <p:spPr>
          <a:xfrm>
            <a:off x="8406066" y="7111986"/>
            <a:ext cx="3873495" cy="1281787"/>
          </a:xfrm>
          <a:prstGeom prst="rect">
            <a:avLst/>
          </a:prstGeom>
          <a:ln w="12700">
            <a:miter lim="400000"/>
          </a:ln>
        </p:spPr>
      </p:pic>
      <p:pic>
        <p:nvPicPr>
          <p:cNvPr id="422" name="theano.jpeg" descr="theano.jpeg"/>
          <p:cNvPicPr>
            <a:picLocks noChangeAspect="1"/>
          </p:cNvPicPr>
          <p:nvPr/>
        </p:nvPicPr>
        <p:blipFill>
          <a:blip r:embed="rId5"/>
          <a:stretch>
            <a:fillRect/>
          </a:stretch>
        </p:blipFill>
        <p:spPr>
          <a:xfrm>
            <a:off x="7344271" y="4700637"/>
            <a:ext cx="2540001" cy="2540001"/>
          </a:xfrm>
          <a:prstGeom prst="rect">
            <a:avLst/>
          </a:prstGeom>
          <a:ln w="12700">
            <a:miter lim="400000"/>
          </a:ln>
        </p:spPr>
      </p:pic>
      <p:pic>
        <p:nvPicPr>
          <p:cNvPr id="423" name="1920px-TensorFlowLogo.svg.png" descr="1920px-TensorFlowLogo.svg.png"/>
          <p:cNvPicPr>
            <a:picLocks noChangeAspect="1"/>
          </p:cNvPicPr>
          <p:nvPr/>
        </p:nvPicPr>
        <p:blipFill>
          <a:blip r:embed="rId6"/>
          <a:stretch>
            <a:fillRect/>
          </a:stretch>
        </p:blipFill>
        <p:spPr>
          <a:xfrm>
            <a:off x="9334716" y="2840027"/>
            <a:ext cx="3390079" cy="282506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Hands-on"/>
          <p:cNvSpPr txBox="1">
            <a:spLocks noGrp="1"/>
          </p:cNvSpPr>
          <p:nvPr>
            <p:ph type="title"/>
          </p:nvPr>
        </p:nvSpPr>
        <p:spPr>
          <a:xfrm>
            <a:off x="952500" y="254000"/>
            <a:ext cx="11099800" cy="1318370"/>
          </a:xfrm>
          <a:prstGeom prst="rect">
            <a:avLst/>
          </a:prstGeom>
        </p:spPr>
        <p:txBody>
          <a:bodyPr>
            <a:normAutofit fontScale="90000"/>
          </a:bodyPr>
          <a:lstStyle/>
          <a:p>
            <a:r>
              <a:t>Hands-on</a:t>
            </a:r>
          </a:p>
        </p:txBody>
      </p:sp>
      <p:sp>
        <p:nvSpPr>
          <p:cNvPr id="432" name="Go to https://dba.projects.sda.surfsara.nl/…"/>
          <p:cNvSpPr txBox="1">
            <a:spLocks noGrp="1"/>
          </p:cNvSpPr>
          <p:nvPr>
            <p:ph type="body" sz="half" idx="1"/>
          </p:nvPr>
        </p:nvSpPr>
        <p:spPr>
          <a:xfrm>
            <a:off x="952500" y="5291948"/>
            <a:ext cx="11099800" cy="3585352"/>
          </a:xfrm>
          <a:prstGeom prst="rect">
            <a:avLst/>
          </a:prstGeom>
        </p:spPr>
        <p:txBody>
          <a:bodyPr/>
          <a:lstStyle/>
          <a:p>
            <a:pPr marL="0" indent="0" algn="ctr">
              <a:buSzTx/>
              <a:buNone/>
            </a:pPr>
            <a:r>
              <a:rPr dirty="0"/>
              <a:t>Go to </a:t>
            </a:r>
            <a:r>
              <a:rPr lang="en-US" u="sng" dirty="0">
                <a:hlinkClick r:id="rId2"/>
              </a:rPr>
              <a:t>https://</a:t>
            </a:r>
            <a:r>
              <a:rPr lang="en-US" dirty="0">
                <a:hlinkClick r:id="rId2"/>
              </a:rPr>
              <a:t>https://jupyter.lisa.surfsara.nl:8000/</a:t>
            </a:r>
            <a:endParaRPr lang="en-US" dirty="0"/>
          </a:p>
          <a:p>
            <a:pPr marL="0" indent="0" algn="ctr">
              <a:buSzTx/>
              <a:buNone/>
            </a:pPr>
            <a:r>
              <a:rPr dirty="0"/>
              <a:t>Notebook: </a:t>
            </a:r>
            <a:r>
              <a:rPr dirty="0">
                <a:latin typeface="Monaco"/>
                <a:ea typeface="Monaco"/>
                <a:cs typeface="Monaco"/>
                <a:sym typeface="Monaco"/>
              </a:rPr>
              <a:t>02a-keras-on-xor.ipynb</a:t>
            </a:r>
            <a:endParaRPr lang="en-US" dirty="0">
              <a:latin typeface="Monaco"/>
              <a:ea typeface="Monaco"/>
              <a:cs typeface="Monaco"/>
              <a:sym typeface="Monaco"/>
            </a:endParaRPr>
          </a:p>
          <a:p>
            <a:pPr marL="0" indent="0" algn="ctr">
              <a:buSzTx/>
              <a:buNone/>
            </a:pPr>
            <a:r>
              <a:rPr lang="en-US" dirty="0">
                <a:latin typeface="Monaco"/>
                <a:ea typeface="Monaco"/>
                <a:cs typeface="Monaco"/>
                <a:sym typeface="Monaco"/>
              </a:rPr>
              <a:t>19:00-19:45</a:t>
            </a:r>
            <a:endParaRPr dirty="0">
              <a:latin typeface="Monaco"/>
              <a:ea typeface="Monaco"/>
              <a:cs typeface="Monaco"/>
              <a:sym typeface="Monaco"/>
            </a:endParaRPr>
          </a:p>
        </p:txBody>
      </p:sp>
      <p:pic>
        <p:nvPicPr>
          <p:cNvPr id="433" name="jupyter.png" descr="jupyter.png"/>
          <p:cNvPicPr>
            <a:picLocks noChangeAspect="1"/>
          </p:cNvPicPr>
          <p:nvPr/>
        </p:nvPicPr>
        <p:blipFill>
          <a:blip r:embed="rId3"/>
          <a:stretch>
            <a:fillRect/>
          </a:stretch>
        </p:blipFill>
        <p:spPr>
          <a:xfrm>
            <a:off x="5118289" y="1827392"/>
            <a:ext cx="2768223" cy="320953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erview"/>
          <p:cNvSpPr txBox="1">
            <a:spLocks noGrp="1"/>
          </p:cNvSpPr>
          <p:nvPr>
            <p:ph type="title"/>
          </p:nvPr>
        </p:nvSpPr>
        <p:spPr>
          <a:xfrm>
            <a:off x="952500" y="857101"/>
            <a:ext cx="11099800" cy="1283891"/>
          </a:xfrm>
          <a:prstGeom prst="rect">
            <a:avLst/>
          </a:prstGeom>
        </p:spPr>
        <p:txBody>
          <a:bodyPr>
            <a:normAutofit fontScale="90000"/>
          </a:bodyPr>
          <a:lstStyle>
            <a:lvl1pPr defTabSz="572516">
              <a:defRPr sz="7840"/>
            </a:lvl1pPr>
          </a:lstStyle>
          <a:p>
            <a:r>
              <a:rPr lang="en-US" dirty="0"/>
              <a:t>Today’s program</a:t>
            </a:r>
            <a:endParaRPr dirty="0"/>
          </a:p>
        </p:txBody>
      </p:sp>
      <p:sp>
        <p:nvSpPr>
          <p:cNvPr id="147" name="How deep learning compares to machine learning and AI.…"/>
          <p:cNvSpPr txBox="1">
            <a:spLocks noGrp="1"/>
          </p:cNvSpPr>
          <p:nvPr>
            <p:ph type="body" idx="1"/>
          </p:nvPr>
        </p:nvSpPr>
        <p:spPr>
          <a:xfrm>
            <a:off x="952500" y="2590800"/>
            <a:ext cx="11099800" cy="6286500"/>
          </a:xfrm>
          <a:prstGeom prst="rect">
            <a:avLst/>
          </a:prstGeom>
        </p:spPr>
        <p:txBody>
          <a:bodyPr>
            <a:normAutofit fontScale="70000" lnSpcReduction="20000"/>
          </a:bodyPr>
          <a:lstStyle/>
          <a:p>
            <a:pPr marL="0" indent="0">
              <a:lnSpc>
                <a:spcPct val="150000"/>
              </a:lnSpc>
              <a:spcBef>
                <a:spcPts val="800"/>
              </a:spcBef>
              <a:buNone/>
            </a:pPr>
            <a:r>
              <a:rPr lang="en-US" dirty="0"/>
              <a:t>14:00-14:30 What is ML / DL? What is a neuron?</a:t>
            </a:r>
          </a:p>
          <a:p>
            <a:pPr marL="0" indent="0">
              <a:lnSpc>
                <a:spcPct val="150000"/>
              </a:lnSpc>
              <a:spcBef>
                <a:spcPts val="800"/>
              </a:spcBef>
              <a:buNone/>
            </a:pPr>
            <a:r>
              <a:rPr lang="en-US" dirty="0"/>
              <a:t>14:30-15:30 Hands on: building a neuron from scratch</a:t>
            </a:r>
          </a:p>
          <a:p>
            <a:pPr marL="0" indent="0">
              <a:lnSpc>
                <a:spcPct val="150000"/>
              </a:lnSpc>
              <a:spcBef>
                <a:spcPts val="800"/>
              </a:spcBef>
              <a:buNone/>
            </a:pPr>
            <a:r>
              <a:rPr lang="en-US" dirty="0"/>
              <a:t>15:30-15:45 How do neural networks work?</a:t>
            </a:r>
          </a:p>
          <a:p>
            <a:pPr marL="0" indent="0">
              <a:lnSpc>
                <a:spcPct val="150000"/>
              </a:lnSpc>
              <a:spcBef>
                <a:spcPts val="800"/>
              </a:spcBef>
              <a:buNone/>
            </a:pPr>
            <a:r>
              <a:rPr lang="en-US" dirty="0"/>
              <a:t>15:45-16:15 Break</a:t>
            </a:r>
          </a:p>
          <a:p>
            <a:pPr marL="0" indent="0">
              <a:lnSpc>
                <a:spcPct val="150000"/>
              </a:lnSpc>
              <a:spcBef>
                <a:spcPts val="800"/>
              </a:spcBef>
              <a:buNone/>
            </a:pPr>
            <a:r>
              <a:rPr lang="en-US" dirty="0"/>
              <a:t>16:15-16:30 How do neural networks work? (continued)</a:t>
            </a:r>
          </a:p>
          <a:p>
            <a:pPr marL="0" indent="0">
              <a:lnSpc>
                <a:spcPct val="150000"/>
              </a:lnSpc>
              <a:spcBef>
                <a:spcPts val="800"/>
              </a:spcBef>
              <a:buNone/>
            </a:pPr>
            <a:r>
              <a:rPr lang="en-US" dirty="0"/>
              <a:t>16:30-17:15 Hands on: building a network from scratch</a:t>
            </a:r>
          </a:p>
          <a:p>
            <a:pPr marL="0" indent="0">
              <a:lnSpc>
                <a:spcPct val="150000"/>
              </a:lnSpc>
              <a:spcBef>
                <a:spcPts val="800"/>
              </a:spcBef>
              <a:buNone/>
            </a:pPr>
            <a:r>
              <a:rPr lang="en-US" dirty="0"/>
              <a:t>17:15-18:00 Loss function &amp; updating weights</a:t>
            </a:r>
          </a:p>
          <a:p>
            <a:pPr marL="0" indent="0">
              <a:lnSpc>
                <a:spcPct val="150000"/>
              </a:lnSpc>
              <a:spcBef>
                <a:spcPts val="800"/>
              </a:spcBef>
              <a:buNone/>
            </a:pPr>
            <a:r>
              <a:rPr lang="en-US" dirty="0"/>
              <a:t>18:00-19:00 Diner</a:t>
            </a:r>
          </a:p>
          <a:p>
            <a:pPr marL="0" indent="0">
              <a:lnSpc>
                <a:spcPct val="150000"/>
              </a:lnSpc>
              <a:spcBef>
                <a:spcPts val="800"/>
              </a:spcBef>
              <a:buNone/>
            </a:pPr>
            <a:r>
              <a:rPr lang="en-US" dirty="0"/>
              <a:t>19:00-19:45 Hands on: the XOR problem</a:t>
            </a:r>
          </a:p>
          <a:p>
            <a:pPr marL="0" indent="0">
              <a:lnSpc>
                <a:spcPct val="150000"/>
              </a:lnSpc>
              <a:spcBef>
                <a:spcPts val="800"/>
              </a:spcBef>
              <a:buNone/>
            </a:pPr>
            <a:r>
              <a:rPr lang="en-US" b="1" dirty="0"/>
              <a:t>19:45-20:00 Dataset splitting &amp; Performance evaluation</a:t>
            </a:r>
          </a:p>
          <a:p>
            <a:pPr marL="0" indent="0">
              <a:lnSpc>
                <a:spcPct val="150000"/>
              </a:lnSpc>
              <a:spcBef>
                <a:spcPts val="800"/>
              </a:spcBef>
              <a:buNone/>
            </a:pPr>
            <a:r>
              <a:rPr lang="en-US" dirty="0"/>
              <a:t>20:00-21:00 Hands on: </a:t>
            </a:r>
            <a:r>
              <a:rPr lang="en-US" dirty="0" err="1"/>
              <a:t>Keras</a:t>
            </a:r>
            <a:r>
              <a:rPr lang="en-US" dirty="0"/>
              <a:t> on fashion </a:t>
            </a:r>
            <a:r>
              <a:rPr lang="en-US" dirty="0" err="1"/>
              <a:t>Mnist</a:t>
            </a:r>
            <a:endParaRPr lang="en-US" dirty="0"/>
          </a:p>
          <a:p>
            <a:pPr marL="0" indent="0">
              <a:lnSpc>
                <a:spcPct val="150000"/>
              </a:lnSpc>
              <a:spcBef>
                <a:spcPts val="800"/>
              </a:spcBef>
              <a:buNone/>
            </a:pPr>
            <a:r>
              <a:rPr lang="en-US" dirty="0"/>
              <a:t>If we finish early: Machine learning tasks (classification vs regression)</a:t>
            </a:r>
          </a:p>
        </p:txBody>
      </p:sp>
    </p:spTree>
    <p:extLst>
      <p:ext uri="{BB962C8B-B14F-4D97-AF65-F5344CB8AC3E}">
        <p14:creationId xmlns:p14="http://schemas.microsoft.com/office/powerpoint/2010/main" val="39296079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Evaluating performance"/>
          <p:cNvSpPr txBox="1">
            <a:spLocks noGrp="1"/>
          </p:cNvSpPr>
          <p:nvPr>
            <p:ph type="title"/>
          </p:nvPr>
        </p:nvSpPr>
        <p:spPr>
          <a:prstGeom prst="rect">
            <a:avLst/>
          </a:prstGeom>
        </p:spPr>
        <p:txBody>
          <a:bodyPr/>
          <a:lstStyle/>
          <a:p>
            <a:pPr lvl="1" defTabSz="572516">
              <a:defRPr sz="7840"/>
            </a:pPr>
            <a:r>
              <a:t>Evaluating performance</a:t>
            </a:r>
          </a:p>
        </p:txBody>
      </p:sp>
      <p:sp>
        <p:nvSpPr>
          <p:cNvPr id="436" name="Exercise 5’s decision boundary does not generalise…"/>
          <p:cNvSpPr txBox="1">
            <a:spLocks noGrp="1"/>
          </p:cNvSpPr>
          <p:nvPr>
            <p:ph type="body" sz="quarter" idx="1"/>
          </p:nvPr>
        </p:nvSpPr>
        <p:spPr>
          <a:xfrm>
            <a:off x="952500" y="2293020"/>
            <a:ext cx="11099800" cy="1332712"/>
          </a:xfrm>
          <a:prstGeom prst="rect">
            <a:avLst/>
          </a:prstGeom>
        </p:spPr>
        <p:txBody>
          <a:bodyPr/>
          <a:lstStyle/>
          <a:p>
            <a:pPr marL="332613" indent="-332613" defTabSz="566674">
              <a:spcBef>
                <a:spcPts val="3100"/>
              </a:spcBef>
              <a:defRPr sz="2716"/>
            </a:pPr>
            <a:r>
              <a:t>Exercise 5’s decision boundary </a:t>
            </a:r>
            <a:r>
              <a:rPr b="1"/>
              <a:t>does</a:t>
            </a:r>
            <a:r>
              <a:t> </a:t>
            </a:r>
            <a:r>
              <a:rPr b="1"/>
              <a:t>not generalise</a:t>
            </a:r>
          </a:p>
          <a:p>
            <a:pPr marL="332613" indent="-332613" defTabSz="566674">
              <a:spcBef>
                <a:spcPts val="3100"/>
              </a:spcBef>
              <a:defRPr sz="2716"/>
            </a:pPr>
            <a:r>
              <a:t>Use a </a:t>
            </a:r>
            <a:r>
              <a:rPr b="1"/>
              <a:t>test</a:t>
            </a:r>
            <a:r>
              <a:t> </a:t>
            </a:r>
            <a:r>
              <a:rPr b="1"/>
              <a:t>set </a:t>
            </a:r>
            <a:r>
              <a:t>to estimate performance on unseen examples</a:t>
            </a:r>
          </a:p>
        </p:txBody>
      </p:sp>
      <p:pic>
        <p:nvPicPr>
          <p:cNvPr id="437" name="overfitting-xor.png" descr="overfitting-xor.png"/>
          <p:cNvPicPr>
            <a:picLocks noChangeAspect="1"/>
          </p:cNvPicPr>
          <p:nvPr/>
        </p:nvPicPr>
        <p:blipFill>
          <a:blip r:embed="rId3"/>
          <a:srcRect l="56414"/>
          <a:stretch>
            <a:fillRect/>
          </a:stretch>
        </p:blipFill>
        <p:spPr>
          <a:xfrm>
            <a:off x="1099752" y="3842013"/>
            <a:ext cx="5419154" cy="5588001"/>
          </a:xfrm>
          <a:prstGeom prst="rect">
            <a:avLst/>
          </a:prstGeom>
          <a:ln w="12700">
            <a:miter lim="400000"/>
          </a:ln>
        </p:spPr>
      </p:pic>
      <p:pic>
        <p:nvPicPr>
          <p:cNvPr id="438" name="validation-set-overfitting.png" descr="validation-set-overfitting.png"/>
          <p:cNvPicPr>
            <a:picLocks noChangeAspect="1"/>
          </p:cNvPicPr>
          <p:nvPr/>
        </p:nvPicPr>
        <p:blipFill>
          <a:blip r:embed="rId4"/>
          <a:srcRect l="57273"/>
          <a:stretch>
            <a:fillRect/>
          </a:stretch>
        </p:blipFill>
        <p:spPr>
          <a:xfrm>
            <a:off x="6663122" y="4121413"/>
            <a:ext cx="5241780" cy="53721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Evaluating performance"/>
          <p:cNvSpPr txBox="1">
            <a:spLocks noGrp="1"/>
          </p:cNvSpPr>
          <p:nvPr>
            <p:ph type="title"/>
          </p:nvPr>
        </p:nvSpPr>
        <p:spPr>
          <a:prstGeom prst="rect">
            <a:avLst/>
          </a:prstGeom>
        </p:spPr>
        <p:txBody>
          <a:bodyPr/>
          <a:lstStyle/>
          <a:p>
            <a:pPr lvl="1" defTabSz="572516">
              <a:defRPr sz="7840"/>
            </a:pPr>
            <a:r>
              <a:t>Evaluating performance</a:t>
            </a:r>
          </a:p>
        </p:txBody>
      </p:sp>
      <p:sp>
        <p:nvSpPr>
          <p:cNvPr id="443" name="Hyperparameters affect performance…"/>
          <p:cNvSpPr txBox="1">
            <a:spLocks noGrp="1"/>
          </p:cNvSpPr>
          <p:nvPr>
            <p:ph type="body" idx="1"/>
          </p:nvPr>
        </p:nvSpPr>
        <p:spPr>
          <a:xfrm>
            <a:off x="952500" y="2590800"/>
            <a:ext cx="11099800" cy="6286500"/>
          </a:xfrm>
          <a:prstGeom prst="rect">
            <a:avLst/>
          </a:prstGeom>
        </p:spPr>
        <p:txBody>
          <a:bodyPr/>
          <a:lstStyle/>
          <a:p>
            <a:r>
              <a:rPr b="1" dirty="0"/>
              <a:t>Hyperparameters</a:t>
            </a:r>
            <a:r>
              <a:rPr dirty="0"/>
              <a:t> affect performance</a:t>
            </a:r>
            <a:r>
              <a:rPr lang="en-US" dirty="0"/>
              <a:t/>
            </a:r>
            <a:br>
              <a:rPr lang="en-US" dirty="0"/>
            </a:br>
            <a:endParaRPr dirty="0"/>
          </a:p>
          <a:p>
            <a:pPr lvl="1">
              <a:lnSpc>
                <a:spcPct val="10000"/>
              </a:lnSpc>
              <a:spcBef>
                <a:spcPts val="1400"/>
              </a:spcBef>
            </a:pPr>
            <a:r>
              <a:rPr dirty="0"/>
              <a:t>learning rate</a:t>
            </a:r>
          </a:p>
          <a:p>
            <a:pPr lvl="1">
              <a:lnSpc>
                <a:spcPct val="10000"/>
              </a:lnSpc>
            </a:pPr>
            <a:r>
              <a:rPr dirty="0"/>
              <a:t>batch size</a:t>
            </a:r>
          </a:p>
          <a:p>
            <a:pPr lvl="1">
              <a:lnSpc>
                <a:spcPct val="10000"/>
              </a:lnSpc>
            </a:pPr>
            <a:r>
              <a:rPr dirty="0"/>
              <a:t># layers</a:t>
            </a:r>
          </a:p>
          <a:p>
            <a:pPr lvl="1">
              <a:lnSpc>
                <a:spcPct val="60000"/>
              </a:lnSpc>
            </a:pPr>
            <a:r>
              <a:rPr dirty="0"/>
              <a:t># neurons</a:t>
            </a:r>
          </a:p>
          <a:p>
            <a:r>
              <a:rPr dirty="0"/>
              <a:t>We need to test combinations manually</a:t>
            </a:r>
          </a:p>
          <a:p>
            <a:r>
              <a:rPr dirty="0"/>
              <a:t>We test different hyperparameters on a </a:t>
            </a:r>
            <a:r>
              <a:rPr b="1" dirty="0"/>
              <a:t>validation set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Early stopping"/>
          <p:cNvSpPr txBox="1">
            <a:spLocks noGrp="1"/>
          </p:cNvSpPr>
          <p:nvPr>
            <p:ph type="title"/>
          </p:nvPr>
        </p:nvSpPr>
        <p:spPr>
          <a:prstGeom prst="rect">
            <a:avLst/>
          </a:prstGeom>
        </p:spPr>
        <p:txBody>
          <a:bodyPr/>
          <a:lstStyle/>
          <a:p>
            <a:r>
              <a:t>Early stopping</a:t>
            </a:r>
          </a:p>
        </p:txBody>
      </p:sp>
      <p:pic>
        <p:nvPicPr>
          <p:cNvPr id="448" name="loss-curves.png" descr="loss-curves.png"/>
          <p:cNvPicPr>
            <a:picLocks noChangeAspect="1"/>
          </p:cNvPicPr>
          <p:nvPr/>
        </p:nvPicPr>
        <p:blipFill>
          <a:blip r:embed="rId3"/>
          <a:stretch>
            <a:fillRect/>
          </a:stretch>
        </p:blipFill>
        <p:spPr>
          <a:xfrm>
            <a:off x="215469" y="2990281"/>
            <a:ext cx="12573862" cy="5500238"/>
          </a:xfrm>
          <a:prstGeom prst="rect">
            <a:avLst/>
          </a:prstGeom>
          <a:ln w="12700">
            <a:miter lim="400000"/>
          </a:ln>
        </p:spPr>
      </p:pic>
      <p:grpSp>
        <p:nvGrpSpPr>
          <p:cNvPr id="452" name="Group"/>
          <p:cNvGrpSpPr/>
          <p:nvPr/>
        </p:nvGrpSpPr>
        <p:grpSpPr>
          <a:xfrm>
            <a:off x="3866894" y="2971630"/>
            <a:ext cx="1701804" cy="4925165"/>
            <a:chOff x="-1365505" y="-1"/>
            <a:chExt cx="1701802" cy="4925164"/>
          </a:xfrm>
        </p:grpSpPr>
        <p:sp>
          <p:nvSpPr>
            <p:cNvPr id="449" name="Line"/>
            <p:cNvSpPr/>
            <p:nvPr/>
          </p:nvSpPr>
          <p:spPr>
            <a:xfrm flipV="1">
              <a:off x="-1365505" y="-1"/>
              <a:ext cx="2" cy="4925164"/>
            </a:xfrm>
            <a:prstGeom prst="line">
              <a:avLst/>
            </a:prstGeom>
            <a:noFill/>
            <a:ln w="50800" cap="flat">
              <a:solidFill>
                <a:srgbClr val="000000"/>
              </a:solidFill>
              <a:custDash>
                <a:ds d="200000" sp="200000"/>
              </a:custDash>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0" name="Line"/>
            <p:cNvSpPr/>
            <p:nvPr/>
          </p:nvSpPr>
          <p:spPr>
            <a:xfrm>
              <a:off x="-1365504" y="3664118"/>
              <a:ext cx="1701801" cy="1"/>
            </a:xfrm>
            <a:prstGeom prst="line">
              <a:avLst/>
            </a:prstGeom>
            <a:noFill/>
            <a:ln w="508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1" name="Overfitting"/>
            <p:cNvSpPr txBox="1"/>
            <p:nvPr/>
          </p:nvSpPr>
          <p:spPr>
            <a:xfrm>
              <a:off x="-1224280" y="3801152"/>
              <a:ext cx="1419353" cy="437133"/>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lvl1pPr>
            </a:lstStyle>
            <a:p>
              <a:r>
                <a:t>Overfitting</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Underfitting"/>
          <p:cNvSpPr txBox="1">
            <a:spLocks noGrp="1"/>
          </p:cNvSpPr>
          <p:nvPr>
            <p:ph type="title"/>
          </p:nvPr>
        </p:nvSpPr>
        <p:spPr>
          <a:prstGeom prst="rect">
            <a:avLst/>
          </a:prstGeom>
        </p:spPr>
        <p:txBody>
          <a:bodyPr/>
          <a:lstStyle/>
          <a:p>
            <a:r>
              <a:t>Underfitting</a:t>
            </a:r>
          </a:p>
        </p:txBody>
      </p:sp>
      <p:pic>
        <p:nvPicPr>
          <p:cNvPr id="457" name="underfitting.png" descr="underfitting.png"/>
          <p:cNvPicPr>
            <a:picLocks noChangeAspect="1"/>
          </p:cNvPicPr>
          <p:nvPr/>
        </p:nvPicPr>
        <p:blipFill>
          <a:blip r:embed="rId3"/>
          <a:stretch>
            <a:fillRect/>
          </a:stretch>
        </p:blipFill>
        <p:spPr>
          <a:xfrm>
            <a:off x="778050" y="2508104"/>
            <a:ext cx="11448700" cy="599200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Model training"/>
          <p:cNvSpPr/>
          <p:nvPr/>
        </p:nvSpPr>
        <p:spPr>
          <a:xfrm>
            <a:off x="718930" y="3520424"/>
            <a:ext cx="3449037" cy="5328400"/>
          </a:xfrm>
          <a:prstGeom prst="rect">
            <a:avLst/>
          </a:prstGeom>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0" tIns="190500" rIns="190500" bIns="190500"/>
          <a:lstStyle>
            <a:lvl1pPr>
              <a:defRPr sz="2800" b="0">
                <a:solidFill>
                  <a:schemeClr val="accent1"/>
                </a:solidFill>
                <a:latin typeface="+mn-lt"/>
                <a:ea typeface="+mn-ea"/>
                <a:cs typeface="+mn-cs"/>
                <a:sym typeface="Helvetica Neue Medium"/>
              </a:defRPr>
            </a:lvl1pPr>
          </a:lstStyle>
          <a:p>
            <a:r>
              <a:t>Model training</a:t>
            </a:r>
          </a:p>
        </p:txBody>
      </p:sp>
      <p:sp>
        <p:nvSpPr>
          <p:cNvPr id="462" name="Training, validation, testing"/>
          <p:cNvSpPr txBox="1">
            <a:spLocks noGrp="1"/>
          </p:cNvSpPr>
          <p:nvPr>
            <p:ph type="title"/>
          </p:nvPr>
        </p:nvSpPr>
        <p:spPr>
          <a:prstGeom prst="rect">
            <a:avLst/>
          </a:prstGeom>
        </p:spPr>
        <p:txBody>
          <a:bodyPr>
            <a:normAutofit/>
          </a:bodyPr>
          <a:lstStyle>
            <a:lvl1pPr defTabSz="508254">
              <a:defRPr sz="6960"/>
            </a:lvl1pPr>
          </a:lstStyle>
          <a:p>
            <a:r>
              <a:t>Training, validation, testing</a:t>
            </a:r>
          </a:p>
        </p:txBody>
      </p:sp>
      <p:sp>
        <p:nvSpPr>
          <p:cNvPr id="463" name="Training set"/>
          <p:cNvSpPr/>
          <p:nvPr/>
        </p:nvSpPr>
        <p:spPr>
          <a:xfrm>
            <a:off x="718930" y="2631976"/>
            <a:ext cx="3449037" cy="909353"/>
          </a:xfrm>
          <a:prstGeom prst="rect">
            <a:avLst/>
          </a:prstGeom>
          <a:solidFill>
            <a:schemeClr val="accent1"/>
          </a:solidFill>
          <a:ln w="381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Training set</a:t>
            </a:r>
          </a:p>
        </p:txBody>
      </p:sp>
      <p:pic>
        <p:nvPicPr>
          <p:cNvPr id="464" name="Image" descr="Image"/>
          <p:cNvPicPr>
            <a:picLocks noChangeAspect="1"/>
          </p:cNvPicPr>
          <p:nvPr/>
        </p:nvPicPr>
        <p:blipFill>
          <a:blip r:embed="rId3"/>
          <a:stretch>
            <a:fillRect/>
          </a:stretch>
        </p:blipFill>
        <p:spPr>
          <a:xfrm>
            <a:off x="1527922" y="4384004"/>
            <a:ext cx="1831053" cy="1458888"/>
          </a:xfrm>
          <a:prstGeom prst="rect">
            <a:avLst/>
          </a:prstGeom>
          <a:ln w="12700">
            <a:miter lim="400000"/>
          </a:ln>
        </p:spPr>
      </p:pic>
      <p:sp>
        <p:nvSpPr>
          <p:cNvPr id="465" name="Line"/>
          <p:cNvSpPr/>
          <p:nvPr/>
        </p:nvSpPr>
        <p:spPr>
          <a:xfrm>
            <a:off x="2443448" y="5952221"/>
            <a:ext cx="1" cy="947452"/>
          </a:xfrm>
          <a:prstGeom prst="line">
            <a:avLst/>
          </a:prstGeom>
          <a:ln w="152400">
            <a:solidFill>
              <a:schemeClr val="accent1"/>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6" name="Best model parameters Weights"/>
          <p:cNvSpPr txBox="1"/>
          <p:nvPr/>
        </p:nvSpPr>
        <p:spPr>
          <a:xfrm>
            <a:off x="968597" y="7187888"/>
            <a:ext cx="2949703" cy="7167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t>Best model parameters</a:t>
            </a:r>
            <a:br/>
            <a:r>
              <a:rPr b="0"/>
              <a:t>Weights</a:t>
            </a:r>
          </a:p>
        </p:txBody>
      </p:sp>
      <p:sp>
        <p:nvSpPr>
          <p:cNvPr id="467" name="Model selection"/>
          <p:cNvSpPr/>
          <p:nvPr/>
        </p:nvSpPr>
        <p:spPr>
          <a:xfrm>
            <a:off x="4777882" y="3520424"/>
            <a:ext cx="3449036" cy="5328400"/>
          </a:xfrm>
          <a:prstGeom prst="rect">
            <a:avLst/>
          </a:prstGeom>
          <a:ln w="381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0" tIns="190500" rIns="190500" bIns="190500"/>
          <a:lstStyle>
            <a:lvl1pPr>
              <a:defRPr sz="2800" b="0">
                <a:solidFill>
                  <a:schemeClr val="accent3"/>
                </a:solidFill>
                <a:latin typeface="+mn-lt"/>
                <a:ea typeface="+mn-ea"/>
                <a:cs typeface="+mn-cs"/>
                <a:sym typeface="Helvetica Neue Medium"/>
              </a:defRPr>
            </a:lvl1pPr>
          </a:lstStyle>
          <a:p>
            <a:r>
              <a:t>Model selection</a:t>
            </a:r>
          </a:p>
        </p:txBody>
      </p:sp>
      <p:sp>
        <p:nvSpPr>
          <p:cNvPr id="468" name="Validation set"/>
          <p:cNvSpPr/>
          <p:nvPr/>
        </p:nvSpPr>
        <p:spPr>
          <a:xfrm>
            <a:off x="4777882" y="2631976"/>
            <a:ext cx="3449036" cy="909353"/>
          </a:xfrm>
          <a:prstGeom prst="rect">
            <a:avLst/>
          </a:prstGeom>
          <a:solidFill>
            <a:schemeClr val="accent3"/>
          </a:solidFill>
          <a:ln w="381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Validation set</a:t>
            </a:r>
          </a:p>
        </p:txBody>
      </p:sp>
      <p:sp>
        <p:nvSpPr>
          <p:cNvPr id="469" name="Line"/>
          <p:cNvSpPr/>
          <p:nvPr/>
        </p:nvSpPr>
        <p:spPr>
          <a:xfrm>
            <a:off x="6502400" y="5952221"/>
            <a:ext cx="1" cy="947452"/>
          </a:xfrm>
          <a:prstGeom prst="line">
            <a:avLst/>
          </a:prstGeom>
          <a:ln w="152400">
            <a:solidFill>
              <a:schemeClr val="accent3"/>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70" name="Best hyperparameters Learning rate…"/>
          <p:cNvSpPr txBox="1"/>
          <p:nvPr/>
        </p:nvSpPr>
        <p:spPr>
          <a:xfrm>
            <a:off x="5097653" y="7185995"/>
            <a:ext cx="2809495" cy="1326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t>Best hyperparameters</a:t>
            </a:r>
            <a:br/>
            <a:r>
              <a:rPr b="0"/>
              <a:t>Learning rate</a:t>
            </a:r>
          </a:p>
          <a:p>
            <a:pPr>
              <a:defRPr sz="2000"/>
            </a:pPr>
            <a:r>
              <a:rPr b="0"/>
              <a:t>#neurons</a:t>
            </a:r>
          </a:p>
          <a:p>
            <a:pPr>
              <a:defRPr sz="2000"/>
            </a:pPr>
            <a:r>
              <a:rPr b="0"/>
              <a:t>#layers</a:t>
            </a:r>
          </a:p>
        </p:txBody>
      </p:sp>
      <p:pic>
        <p:nvPicPr>
          <p:cNvPr id="471" name="Image" descr="Image"/>
          <p:cNvPicPr>
            <a:picLocks noChangeAspect="1"/>
          </p:cNvPicPr>
          <p:nvPr/>
        </p:nvPicPr>
        <p:blipFill>
          <a:blip r:embed="rId4"/>
          <a:stretch>
            <a:fillRect/>
          </a:stretch>
        </p:blipFill>
        <p:spPr>
          <a:xfrm>
            <a:off x="5937250" y="4560998"/>
            <a:ext cx="1130300" cy="1104901"/>
          </a:xfrm>
          <a:prstGeom prst="rect">
            <a:avLst/>
          </a:prstGeom>
          <a:ln w="12700">
            <a:miter lim="400000"/>
          </a:ln>
        </p:spPr>
      </p:pic>
      <p:sp>
        <p:nvSpPr>
          <p:cNvPr id="472" name="Model testing"/>
          <p:cNvSpPr/>
          <p:nvPr/>
        </p:nvSpPr>
        <p:spPr>
          <a:xfrm>
            <a:off x="8836833" y="3520424"/>
            <a:ext cx="3449037" cy="5328400"/>
          </a:xfrm>
          <a:prstGeom prst="rect">
            <a:avLst/>
          </a:prstGeom>
          <a:ln w="381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0" tIns="190500" rIns="190500" bIns="190500"/>
          <a:lstStyle>
            <a:lvl1pPr>
              <a:defRPr sz="2800" b="0">
                <a:solidFill>
                  <a:schemeClr val="accent4">
                    <a:hueOff val="-461056"/>
                    <a:satOff val="4338"/>
                    <a:lumOff val="-10225"/>
                  </a:schemeClr>
                </a:solidFill>
                <a:latin typeface="+mn-lt"/>
                <a:ea typeface="+mn-ea"/>
                <a:cs typeface="+mn-cs"/>
                <a:sym typeface="Helvetica Neue Medium"/>
              </a:defRPr>
            </a:lvl1pPr>
          </a:lstStyle>
          <a:p>
            <a:r>
              <a:t>Model testing</a:t>
            </a:r>
          </a:p>
        </p:txBody>
      </p:sp>
      <p:sp>
        <p:nvSpPr>
          <p:cNvPr id="473" name="Test set"/>
          <p:cNvSpPr/>
          <p:nvPr/>
        </p:nvSpPr>
        <p:spPr>
          <a:xfrm>
            <a:off x="8836833" y="2631976"/>
            <a:ext cx="3449037" cy="909353"/>
          </a:xfrm>
          <a:prstGeom prst="rect">
            <a:avLst/>
          </a:prstGeom>
          <a:solidFill>
            <a:schemeClr val="accent4">
              <a:hueOff val="-461056"/>
              <a:satOff val="4338"/>
              <a:lumOff val="-10225"/>
            </a:schemeClr>
          </a:solidFill>
          <a:ln w="381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Test set</a:t>
            </a:r>
          </a:p>
        </p:txBody>
      </p:sp>
      <p:sp>
        <p:nvSpPr>
          <p:cNvPr id="474" name="Line"/>
          <p:cNvSpPr/>
          <p:nvPr/>
        </p:nvSpPr>
        <p:spPr>
          <a:xfrm>
            <a:off x="10561351" y="5952221"/>
            <a:ext cx="1" cy="947452"/>
          </a:xfrm>
          <a:prstGeom prst="line">
            <a:avLst/>
          </a:prstGeom>
          <a:ln w="152400">
            <a:solidFill>
              <a:schemeClr val="accent4">
                <a:hueOff val="-461056"/>
                <a:satOff val="4338"/>
                <a:lumOff val="-10225"/>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75" name="Final model Accuracy…"/>
          <p:cNvSpPr txBox="1"/>
          <p:nvPr/>
        </p:nvSpPr>
        <p:spPr>
          <a:xfrm>
            <a:off x="9316624" y="7188200"/>
            <a:ext cx="2489455" cy="1021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t>Final model</a:t>
            </a:r>
            <a:br/>
            <a:r>
              <a:rPr b="0"/>
              <a:t>Accuracy</a:t>
            </a:r>
          </a:p>
          <a:p>
            <a:pPr>
              <a:defRPr sz="2000"/>
            </a:pPr>
            <a:r>
              <a:rPr b="0"/>
              <a:t>Sensitivity/specificity</a:t>
            </a:r>
          </a:p>
        </p:txBody>
      </p:sp>
      <p:pic>
        <p:nvPicPr>
          <p:cNvPr id="476" name="Image" descr="Image"/>
          <p:cNvPicPr>
            <a:picLocks noChangeAspect="1"/>
          </p:cNvPicPr>
          <p:nvPr/>
        </p:nvPicPr>
        <p:blipFill>
          <a:blip r:embed="rId5"/>
          <a:stretch>
            <a:fillRect/>
          </a:stretch>
        </p:blipFill>
        <p:spPr>
          <a:xfrm>
            <a:off x="10124857" y="4573698"/>
            <a:ext cx="1155701" cy="10795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train_test_val.png" descr="train_test_val.png"/>
          <p:cNvPicPr>
            <a:picLocks noChangeAspect="1"/>
          </p:cNvPicPr>
          <p:nvPr/>
        </p:nvPicPr>
        <p:blipFill>
          <a:blip r:embed="rId3"/>
          <a:stretch>
            <a:fillRect/>
          </a:stretch>
        </p:blipFill>
        <p:spPr>
          <a:xfrm>
            <a:off x="1134408" y="1237612"/>
            <a:ext cx="11048563" cy="6969094"/>
          </a:xfrm>
          <a:prstGeom prst="rect">
            <a:avLst/>
          </a:prstGeom>
          <a:ln w="12700">
            <a:miter lim="400000"/>
          </a:ln>
        </p:spPr>
      </p:pic>
      <p:sp>
        <p:nvSpPr>
          <p:cNvPr id="481" name="Source: Cross Validation &amp; Ensembling"/>
          <p:cNvSpPr txBox="1"/>
          <p:nvPr/>
        </p:nvSpPr>
        <p:spPr>
          <a:xfrm>
            <a:off x="8126732" y="9000897"/>
            <a:ext cx="4726837" cy="337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0">
                <a:latin typeface="+mn-lt"/>
                <a:ea typeface="+mn-ea"/>
                <a:cs typeface="+mn-cs"/>
                <a:sym typeface="Helvetica Neue Medium"/>
              </a:defRPr>
            </a:pPr>
            <a:r>
              <a:t>Source: </a:t>
            </a:r>
            <a:r>
              <a:rPr u="sng">
                <a:hlinkClick r:id="rId4"/>
              </a:rPr>
              <a:t>Cross Validation &amp; Ensembling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Evaluating performance"/>
          <p:cNvSpPr txBox="1">
            <a:spLocks noGrp="1"/>
          </p:cNvSpPr>
          <p:nvPr>
            <p:ph type="title"/>
          </p:nvPr>
        </p:nvSpPr>
        <p:spPr>
          <a:prstGeom prst="rect">
            <a:avLst/>
          </a:prstGeom>
        </p:spPr>
        <p:txBody>
          <a:bodyPr/>
          <a:lstStyle/>
          <a:p>
            <a:pPr lvl="1" defTabSz="572516">
              <a:defRPr sz="7840"/>
            </a:pPr>
            <a:r>
              <a:t>Evaluating performance</a:t>
            </a:r>
          </a:p>
        </p:txBody>
      </p:sp>
      <p:sp>
        <p:nvSpPr>
          <p:cNvPr id="486" name="We generate the validation and test sets ourselves by splitting the original data set.…"/>
          <p:cNvSpPr txBox="1">
            <a:spLocks noGrp="1"/>
          </p:cNvSpPr>
          <p:nvPr>
            <p:ph type="body" sz="half" idx="1"/>
          </p:nvPr>
        </p:nvSpPr>
        <p:spPr>
          <a:prstGeom prst="rect">
            <a:avLst/>
          </a:prstGeom>
        </p:spPr>
        <p:txBody>
          <a:bodyPr/>
          <a:lstStyle/>
          <a:p>
            <a:r>
              <a:rPr dirty="0"/>
              <a:t>We generate the validation and test sets ourselves by splitting the original data set.</a:t>
            </a:r>
          </a:p>
          <a:p>
            <a:r>
              <a:rPr lang="en-US" dirty="0"/>
              <a:t>Typically, people</a:t>
            </a:r>
            <a:r>
              <a:rPr dirty="0"/>
              <a:t> split </a:t>
            </a:r>
            <a:r>
              <a:rPr lang="en-US" dirty="0"/>
              <a:t>their </a:t>
            </a:r>
            <a:r>
              <a:rPr dirty="0"/>
              <a:t> train/</a:t>
            </a:r>
            <a:r>
              <a:rPr dirty="0" err="1"/>
              <a:t>val</a:t>
            </a:r>
            <a:r>
              <a:rPr dirty="0"/>
              <a:t>/test</a:t>
            </a:r>
            <a:r>
              <a:rPr lang="en-US" dirty="0"/>
              <a:t> set</a:t>
            </a:r>
            <a:r>
              <a:rPr dirty="0"/>
              <a:t> as 70/10/20.</a:t>
            </a:r>
          </a:p>
        </p:txBody>
      </p:sp>
      <p:pic>
        <p:nvPicPr>
          <p:cNvPr id="487" name="train_test_val.png" descr="train_test_val.png"/>
          <p:cNvPicPr>
            <a:picLocks noChangeAspect="1"/>
          </p:cNvPicPr>
          <p:nvPr/>
        </p:nvPicPr>
        <p:blipFill>
          <a:blip r:embed="rId2"/>
          <a:stretch>
            <a:fillRect/>
          </a:stretch>
        </p:blipFill>
        <p:spPr>
          <a:xfrm>
            <a:off x="6257820" y="3278140"/>
            <a:ext cx="6254960" cy="3945437"/>
          </a:xfrm>
          <a:prstGeom prst="rect">
            <a:avLst/>
          </a:prstGeom>
          <a:ln w="12700">
            <a:miter lim="400000"/>
          </a:ln>
        </p:spPr>
      </p:pic>
      <p:sp>
        <p:nvSpPr>
          <p:cNvPr id="488" name="Source: Cross Validation &amp; Ensembling"/>
          <p:cNvSpPr txBox="1"/>
          <p:nvPr/>
        </p:nvSpPr>
        <p:spPr>
          <a:xfrm>
            <a:off x="8126732" y="9000897"/>
            <a:ext cx="4726837" cy="337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0">
                <a:latin typeface="+mn-lt"/>
                <a:ea typeface="+mn-ea"/>
                <a:cs typeface="+mn-cs"/>
                <a:sym typeface="Helvetica Neue Medium"/>
              </a:defRPr>
            </a:pPr>
            <a:r>
              <a:t>Source: </a:t>
            </a:r>
            <a:r>
              <a:rPr u="sng">
                <a:hlinkClick r:id="rId3"/>
              </a:rPr>
              <a:t>Cross Validation &amp; Ensembling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 step back"/>
          <p:cNvSpPr txBox="1">
            <a:spLocks noGrp="1"/>
          </p:cNvSpPr>
          <p:nvPr>
            <p:ph type="title"/>
          </p:nvPr>
        </p:nvSpPr>
        <p:spPr>
          <a:prstGeom prst="rect">
            <a:avLst/>
          </a:prstGeom>
        </p:spPr>
        <p:txBody>
          <a:bodyPr/>
          <a:lstStyle/>
          <a:p>
            <a:pPr lvl="1"/>
            <a:r>
              <a:t>A step back</a:t>
            </a:r>
          </a:p>
        </p:txBody>
      </p:sp>
      <p:sp>
        <p:nvSpPr>
          <p:cNvPr id="162" name="What do we want to achieve with our neural networks?…"/>
          <p:cNvSpPr txBox="1">
            <a:spLocks noGrp="1"/>
          </p:cNvSpPr>
          <p:nvPr>
            <p:ph type="body" sz="half" idx="1"/>
          </p:nvPr>
        </p:nvSpPr>
        <p:spPr>
          <a:prstGeom prst="rect">
            <a:avLst/>
          </a:prstGeom>
        </p:spPr>
        <p:txBody>
          <a:bodyPr/>
          <a:lstStyle/>
          <a:p>
            <a:pPr marL="339470" indent="-339470" defTabSz="578358">
              <a:spcBef>
                <a:spcPts val="3100"/>
              </a:spcBef>
              <a:defRPr sz="2772"/>
            </a:pPr>
            <a:r>
              <a:rPr dirty="0"/>
              <a:t>What do we want to achieve with our neural networks?</a:t>
            </a:r>
          </a:p>
          <a:p>
            <a:pPr marL="339470" indent="-339470" defTabSz="578358">
              <a:spcBef>
                <a:spcPts val="3100"/>
              </a:spcBef>
              <a:defRPr sz="2772"/>
            </a:pPr>
            <a:r>
              <a:rPr dirty="0"/>
              <a:t>We want to </a:t>
            </a:r>
            <a:r>
              <a:rPr b="1" dirty="0"/>
              <a:t>input data</a:t>
            </a:r>
            <a:r>
              <a:rPr dirty="0"/>
              <a:t> and get out some </a:t>
            </a:r>
            <a:r>
              <a:rPr b="1" dirty="0"/>
              <a:t>meaningful result.</a:t>
            </a:r>
          </a:p>
          <a:p>
            <a:pPr marL="339470" indent="-339470" defTabSz="578358">
              <a:spcBef>
                <a:spcPts val="3100"/>
              </a:spcBef>
              <a:defRPr sz="2772"/>
            </a:pPr>
            <a:r>
              <a:rPr dirty="0"/>
              <a:t>In machine learning this problem is formulated so that we have a </a:t>
            </a:r>
            <a:r>
              <a:rPr b="1" dirty="0"/>
              <a:t>task</a:t>
            </a:r>
            <a:r>
              <a:rPr dirty="0"/>
              <a:t> which we want to perform.</a:t>
            </a:r>
            <a:r>
              <a:rPr lang="en-US" dirty="0"/>
              <a:t/>
            </a:r>
            <a:br>
              <a:rPr lang="en-US" dirty="0"/>
            </a:br>
            <a:endParaRPr lang="en-US" dirty="0"/>
          </a:p>
          <a:p>
            <a:pPr marL="678941" lvl="1" indent="-339470" defTabSz="578358">
              <a:lnSpc>
                <a:spcPct val="10000"/>
              </a:lnSpc>
              <a:spcBef>
                <a:spcPts val="1500"/>
              </a:spcBef>
              <a:defRPr sz="2772"/>
            </a:pPr>
            <a:r>
              <a:rPr lang="en-US" dirty="0"/>
              <a:t>Regression</a:t>
            </a:r>
          </a:p>
          <a:p>
            <a:pPr marL="678941" lvl="1" indent="-339470" defTabSz="578358">
              <a:lnSpc>
                <a:spcPct val="10000"/>
              </a:lnSpc>
              <a:spcBef>
                <a:spcPts val="3100"/>
              </a:spcBef>
              <a:defRPr sz="2772"/>
            </a:pPr>
            <a:r>
              <a:rPr lang="en-US" dirty="0"/>
              <a:t>Classification</a:t>
            </a:r>
          </a:p>
          <a:p>
            <a:pPr marL="678941" lvl="1" indent="-339470" defTabSz="578358">
              <a:lnSpc>
                <a:spcPct val="50000"/>
              </a:lnSpc>
              <a:spcBef>
                <a:spcPts val="3100"/>
              </a:spcBef>
              <a:defRPr sz="2772"/>
            </a:pPr>
            <a:r>
              <a:rPr lang="en-US" dirty="0"/>
              <a:t>Clustering</a:t>
            </a:r>
          </a:p>
        </p:txBody>
      </p:sp>
      <p:sp>
        <p:nvSpPr>
          <p:cNvPr id="163"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Dataset</a:t>
            </a:r>
          </a:p>
        </p:txBody>
      </p:sp>
      <p:sp>
        <p:nvSpPr>
          <p:cNvPr id="164"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Network</a:t>
            </a:r>
          </a:p>
        </p:txBody>
      </p:sp>
      <p:sp>
        <p:nvSpPr>
          <p:cNvPr id="165"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Measure</a:t>
            </a:r>
          </a:p>
        </p:txBody>
      </p:sp>
      <p:sp>
        <p:nvSpPr>
          <p:cNvPr id="166" name="Rectangle"/>
          <p:cNvSpPr/>
          <p:nvPr/>
        </p:nvSpPr>
        <p:spPr>
          <a:xfrm>
            <a:off x="6656437" y="2590800"/>
            <a:ext cx="5615881" cy="495715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Task</a:t>
            </a:r>
          </a:p>
        </p:txBody>
      </p:sp>
      <p:sp>
        <p:nvSpPr>
          <p:cNvPr id="168"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9"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Input</a:t>
            </a:r>
          </a:p>
        </p:txBody>
      </p:sp>
      <p:sp>
        <p:nvSpPr>
          <p:cNvPr id="170"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1"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Evaluates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Overfitting / underfitting"/>
          <p:cNvSpPr txBox="1">
            <a:spLocks noGrp="1"/>
          </p:cNvSpPr>
          <p:nvPr>
            <p:ph type="title"/>
          </p:nvPr>
        </p:nvSpPr>
        <p:spPr>
          <a:prstGeom prst="rect">
            <a:avLst/>
          </a:prstGeom>
        </p:spPr>
        <p:txBody>
          <a:bodyPr/>
          <a:lstStyle/>
          <a:p>
            <a:pPr lvl="1" defTabSz="572516">
              <a:defRPr sz="7840"/>
            </a:pPr>
            <a:r>
              <a:t>Overfitting / underfitting</a:t>
            </a:r>
          </a:p>
        </p:txBody>
      </p:sp>
      <p:sp>
        <p:nvSpPr>
          <p:cNvPr id="491" name="In the previous notebook we did not expect our model to generalise well. In this case our model was overfitting the data.…"/>
          <p:cNvSpPr txBox="1">
            <a:spLocks noGrp="1"/>
          </p:cNvSpPr>
          <p:nvPr>
            <p:ph type="body" idx="1"/>
          </p:nvPr>
        </p:nvSpPr>
        <p:spPr>
          <a:xfrm>
            <a:off x="952500" y="2590800"/>
            <a:ext cx="11099800" cy="6286500"/>
          </a:xfrm>
          <a:prstGeom prst="rect">
            <a:avLst/>
          </a:prstGeom>
        </p:spPr>
        <p:txBody>
          <a:bodyPr/>
          <a:lstStyle/>
          <a:p>
            <a:r>
              <a:t>In the previous notebook we did not expect our model to generalise well. In this case our model was </a:t>
            </a:r>
            <a:r>
              <a:rPr b="1"/>
              <a:t>overfitting</a:t>
            </a:r>
            <a:r>
              <a:t> the data.</a:t>
            </a:r>
          </a:p>
          <a:p>
            <a:r>
              <a:t>When we overfit, we see a </a:t>
            </a:r>
            <a:r>
              <a:rPr b="1"/>
              <a:t>low training error</a:t>
            </a:r>
            <a:r>
              <a:t> but </a:t>
            </a:r>
            <a:r>
              <a:rPr b="1"/>
              <a:t>high validation / test error</a:t>
            </a:r>
            <a:r>
              <a:t>.</a:t>
            </a:r>
          </a:p>
          <a:p>
            <a:r>
              <a:t>Similarly, if we see a </a:t>
            </a:r>
            <a:r>
              <a:rPr b="1"/>
              <a:t>high training error</a:t>
            </a:r>
            <a:r>
              <a:t>, we might be </a:t>
            </a:r>
            <a:r>
              <a:rPr b="1"/>
              <a:t>underfitting</a:t>
            </a:r>
            <a:r>
              <a:t> the data. We need to increase model capacity.</a:t>
            </a:r>
          </a:p>
          <a:p>
            <a:r>
              <a:t>We can test if we are underfitting by adding additional layers / more neurons and see if the training error goes down.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raining process"/>
          <p:cNvSpPr txBox="1">
            <a:spLocks noGrp="1"/>
          </p:cNvSpPr>
          <p:nvPr>
            <p:ph type="title"/>
          </p:nvPr>
        </p:nvSpPr>
        <p:spPr>
          <a:prstGeom prst="rect">
            <a:avLst/>
          </a:prstGeom>
        </p:spPr>
        <p:txBody>
          <a:bodyPr/>
          <a:lstStyle/>
          <a:p>
            <a:pPr lvl="1"/>
            <a:r>
              <a:t>Training process</a:t>
            </a:r>
          </a:p>
        </p:txBody>
      </p:sp>
      <p:sp>
        <p:nvSpPr>
          <p:cNvPr id="494" name="Load the data…"/>
          <p:cNvSpPr txBox="1">
            <a:spLocks noGrp="1"/>
          </p:cNvSpPr>
          <p:nvPr>
            <p:ph type="body" idx="1"/>
          </p:nvPr>
        </p:nvSpPr>
        <p:spPr>
          <a:xfrm>
            <a:off x="952500" y="2590800"/>
            <a:ext cx="11099800" cy="6286500"/>
          </a:xfrm>
          <a:prstGeom prst="rect">
            <a:avLst/>
          </a:prstGeom>
        </p:spPr>
        <p:txBody>
          <a:bodyPr/>
          <a:lstStyle/>
          <a:p>
            <a:pPr marL="555625" indent="-555625">
              <a:buSzPct val="100000"/>
              <a:buAutoNum type="arabicPeriod"/>
            </a:pPr>
            <a:r>
              <a:t>Load the data</a:t>
            </a:r>
          </a:p>
          <a:p>
            <a:pPr marL="555625" indent="-555625">
              <a:buSzPct val="100000"/>
              <a:buAutoNum type="arabicPeriod"/>
            </a:pPr>
            <a:r>
              <a:t>Split the data into a training, validation and test set</a:t>
            </a:r>
          </a:p>
          <a:p>
            <a:pPr marL="555625" indent="-555625">
              <a:buSzPct val="100000"/>
              <a:buAutoNum type="arabicPeriod"/>
            </a:pPr>
            <a:r>
              <a:t>Normalise the data</a:t>
            </a:r>
          </a:p>
          <a:p>
            <a:pPr marL="555625" indent="-555625">
              <a:buSzPct val="100000"/>
              <a:buAutoNum type="arabicPeriod"/>
            </a:pPr>
            <a:r>
              <a:t>Build a simple, initial model</a:t>
            </a:r>
          </a:p>
          <a:p>
            <a:pPr marL="555625" indent="-555625">
              <a:buSzPct val="100000"/>
              <a:buAutoNum type="arabicPeriod"/>
            </a:pPr>
            <a:r>
              <a:t>Improve the model such that it has sufficient capacity</a:t>
            </a:r>
          </a:p>
          <a:p>
            <a:pPr marL="555625" indent="-555625">
              <a:buSzPct val="100000"/>
              <a:buAutoNum type="arabicPeriod"/>
            </a:pPr>
            <a:r>
              <a:t>Perform early stopping and evaluate the model on the test set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Normalisation"/>
          <p:cNvSpPr txBox="1">
            <a:spLocks noGrp="1"/>
          </p:cNvSpPr>
          <p:nvPr>
            <p:ph type="title"/>
          </p:nvPr>
        </p:nvSpPr>
        <p:spPr>
          <a:prstGeom prst="rect">
            <a:avLst/>
          </a:prstGeom>
        </p:spPr>
        <p:txBody>
          <a:bodyPr/>
          <a:lstStyle/>
          <a:p>
            <a:r>
              <a:t>Normalisation</a:t>
            </a:r>
          </a:p>
        </p:txBody>
      </p:sp>
      <p:sp>
        <p:nvSpPr>
          <p:cNvPr id="497" name="Features need to have the same range…"/>
          <p:cNvSpPr txBox="1">
            <a:spLocks noGrp="1"/>
          </p:cNvSpPr>
          <p:nvPr>
            <p:ph type="body" sz="half" idx="1"/>
          </p:nvPr>
        </p:nvSpPr>
        <p:spPr>
          <a:xfrm>
            <a:off x="952500" y="2270005"/>
            <a:ext cx="11099800" cy="2932950"/>
          </a:xfrm>
          <a:prstGeom prst="rect">
            <a:avLst/>
          </a:prstGeom>
        </p:spPr>
        <p:txBody>
          <a:bodyPr/>
          <a:lstStyle/>
          <a:p>
            <a:r>
              <a:t>Features need to have the same range</a:t>
            </a:r>
          </a:p>
          <a:p>
            <a:r>
              <a:t>Usually between 0 and 1 or z-scaled</a:t>
            </a:r>
          </a:p>
          <a:p>
            <a:r>
              <a:t>Normalise based on </a:t>
            </a:r>
            <a:r>
              <a:rPr b="1"/>
              <a:t>training </a:t>
            </a:r>
            <a:r>
              <a:t>set</a:t>
            </a:r>
          </a:p>
        </p:txBody>
      </p:sp>
      <p:pic>
        <p:nvPicPr>
          <p:cNvPr id="498" name="fashion-mnist-unscaled.png" descr="fashion-mnist-unscaled.png"/>
          <p:cNvPicPr>
            <a:picLocks noChangeAspect="1"/>
          </p:cNvPicPr>
          <p:nvPr/>
        </p:nvPicPr>
        <p:blipFill>
          <a:blip r:embed="rId2"/>
          <a:stretch>
            <a:fillRect/>
          </a:stretch>
        </p:blipFill>
        <p:spPr>
          <a:xfrm>
            <a:off x="3752850" y="3378200"/>
            <a:ext cx="5499100" cy="4724400"/>
          </a:xfrm>
          <a:prstGeom prst="rect">
            <a:avLst/>
          </a:prstGeom>
          <a:ln w="25400">
            <a:miter lim="400000"/>
          </a:ln>
          <a:effectLst>
            <a:outerShdw blurRad="254000" dist="127000" dir="5400000" rotWithShape="0">
              <a:srgbClr val="000000">
                <a:alpha val="70000"/>
              </a:srgbClr>
            </a:outerShdw>
          </a:effectLst>
        </p:spPr>
      </p:pic>
      <p:pic>
        <p:nvPicPr>
          <p:cNvPr id="499" name="fashion-mnist-scaled.png" descr="fashion-mnist-scaled.png"/>
          <p:cNvPicPr>
            <a:picLocks noChangeAspect="1"/>
          </p:cNvPicPr>
          <p:nvPr/>
        </p:nvPicPr>
        <p:blipFill>
          <a:blip r:embed="rId3"/>
          <a:stretch>
            <a:fillRect/>
          </a:stretch>
        </p:blipFill>
        <p:spPr>
          <a:xfrm>
            <a:off x="3765550" y="3390900"/>
            <a:ext cx="5473700" cy="4699000"/>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499"/>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4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1" animBg="1" advAuto="0"/>
      <p:bldP spid="498" grpId="4" animBg="1" advAuto="0"/>
      <p:bldP spid="499" grpId="2" animBg="1" advAuto="0"/>
      <p:bldP spid="499"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The problem"/>
          <p:cNvSpPr txBox="1">
            <a:spLocks noGrp="1"/>
          </p:cNvSpPr>
          <p:nvPr>
            <p:ph type="title"/>
          </p:nvPr>
        </p:nvSpPr>
        <p:spPr>
          <a:prstGeom prst="rect">
            <a:avLst/>
          </a:prstGeom>
        </p:spPr>
        <p:txBody>
          <a:bodyPr/>
          <a:lstStyle/>
          <a:p>
            <a:r>
              <a:t>The problem</a:t>
            </a:r>
          </a:p>
        </p:txBody>
      </p:sp>
      <p:sp>
        <p:nvSpPr>
          <p:cNvPr id="502" name="Because MNIST is too easy"/>
          <p:cNvSpPr txBox="1">
            <a:spLocks noGrp="1"/>
          </p:cNvSpPr>
          <p:nvPr>
            <p:ph type="body" sz="quarter" idx="1"/>
          </p:nvPr>
        </p:nvSpPr>
        <p:spPr>
          <a:xfrm>
            <a:off x="952500" y="2353733"/>
            <a:ext cx="11099800" cy="679186"/>
          </a:xfrm>
          <a:prstGeom prst="rect">
            <a:avLst/>
          </a:prstGeom>
        </p:spPr>
        <p:txBody>
          <a:bodyPr anchor="t"/>
          <a:lstStyle>
            <a:lvl1pPr marL="0" indent="0" algn="ctr">
              <a:buSzTx/>
              <a:buNone/>
            </a:lvl1pPr>
          </a:lstStyle>
          <a:p>
            <a:r>
              <a:t>Because MNIST is too easy</a:t>
            </a:r>
          </a:p>
        </p:txBody>
      </p:sp>
      <p:pic>
        <p:nvPicPr>
          <p:cNvPr id="503" name="mnist-full.jpg" descr="mnist-full.jpg"/>
          <p:cNvPicPr>
            <a:picLocks noChangeAspect="1"/>
          </p:cNvPicPr>
          <p:nvPr/>
        </p:nvPicPr>
        <p:blipFill>
          <a:blip r:embed="rId2"/>
          <a:stretch>
            <a:fillRect/>
          </a:stretch>
        </p:blipFill>
        <p:spPr>
          <a:xfrm>
            <a:off x="2526654" y="3215790"/>
            <a:ext cx="7951492" cy="5963620"/>
          </a:xfrm>
          <a:prstGeom prst="rect">
            <a:avLst/>
          </a:prstGeom>
          <a:ln w="12700">
            <a:miter lim="400000"/>
          </a:ln>
        </p:spPr>
      </p:pic>
      <p:pic>
        <p:nvPicPr>
          <p:cNvPr id="504" name="fashion-mnist.png" descr="fashion-mnist.png"/>
          <p:cNvPicPr>
            <a:picLocks noChangeAspect="1"/>
          </p:cNvPicPr>
          <p:nvPr/>
        </p:nvPicPr>
        <p:blipFill>
          <a:blip r:embed="rId3"/>
          <a:srcRect r="69991" b="80128"/>
          <a:stretch>
            <a:fillRect/>
          </a:stretch>
        </p:blipFill>
        <p:spPr>
          <a:xfrm>
            <a:off x="1911870" y="3076160"/>
            <a:ext cx="9181016" cy="607973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Hands-on"/>
          <p:cNvSpPr txBox="1">
            <a:spLocks noGrp="1"/>
          </p:cNvSpPr>
          <p:nvPr>
            <p:ph type="title"/>
          </p:nvPr>
        </p:nvSpPr>
        <p:spPr>
          <a:xfrm>
            <a:off x="952500" y="254000"/>
            <a:ext cx="11099800" cy="1318370"/>
          </a:xfrm>
          <a:prstGeom prst="rect">
            <a:avLst/>
          </a:prstGeom>
        </p:spPr>
        <p:txBody>
          <a:bodyPr>
            <a:normAutofit fontScale="90000"/>
          </a:bodyPr>
          <a:lstStyle/>
          <a:p>
            <a:r>
              <a:t>Hands-on</a:t>
            </a:r>
          </a:p>
        </p:txBody>
      </p:sp>
      <p:sp>
        <p:nvSpPr>
          <p:cNvPr id="507" name="Go to https://dba.projects.sda.surfsara.nl/…"/>
          <p:cNvSpPr txBox="1">
            <a:spLocks noGrp="1"/>
          </p:cNvSpPr>
          <p:nvPr>
            <p:ph type="body" sz="half" idx="1"/>
          </p:nvPr>
        </p:nvSpPr>
        <p:spPr>
          <a:xfrm>
            <a:off x="952500" y="5291948"/>
            <a:ext cx="11099800" cy="3585352"/>
          </a:xfrm>
          <a:prstGeom prst="rect">
            <a:avLst/>
          </a:prstGeom>
        </p:spPr>
        <p:txBody>
          <a:bodyPr/>
          <a:lstStyle/>
          <a:p>
            <a:pPr marL="0" indent="0" algn="ctr">
              <a:buSzTx/>
              <a:buNone/>
            </a:pPr>
            <a:r>
              <a:rPr dirty="0"/>
              <a:t>Go to </a:t>
            </a:r>
            <a:r>
              <a:rPr lang="en-US" u="sng" dirty="0">
                <a:hlinkClick r:id="rId2"/>
              </a:rPr>
              <a:t>https://</a:t>
            </a:r>
            <a:r>
              <a:rPr lang="en-US" dirty="0">
                <a:hlinkClick r:id="rId2"/>
              </a:rPr>
              <a:t>https://jupyter.lisa.surfsara.nl:8000/</a:t>
            </a:r>
            <a:endParaRPr lang="en-US" dirty="0"/>
          </a:p>
          <a:p>
            <a:pPr marL="0" indent="0" algn="ctr">
              <a:buSzTx/>
              <a:buNone/>
            </a:pPr>
            <a:r>
              <a:rPr dirty="0"/>
              <a:t>Notebook: </a:t>
            </a:r>
            <a:r>
              <a:rPr dirty="0">
                <a:latin typeface="Monaco"/>
                <a:ea typeface="Monaco"/>
                <a:cs typeface="Monaco"/>
                <a:sym typeface="Monaco"/>
              </a:rPr>
              <a:t>02b-keras-on-fashion-mnist.ipynb</a:t>
            </a:r>
            <a:endParaRPr lang="en-US" dirty="0">
              <a:latin typeface="Monaco"/>
              <a:ea typeface="Monaco"/>
              <a:cs typeface="Monaco"/>
              <a:sym typeface="Monaco"/>
            </a:endParaRPr>
          </a:p>
          <a:p>
            <a:pPr marL="0" indent="0" algn="ctr">
              <a:buSzTx/>
              <a:buNone/>
            </a:pPr>
            <a:r>
              <a:rPr lang="en-US" dirty="0">
                <a:latin typeface="Monaco"/>
                <a:ea typeface="Monaco"/>
                <a:cs typeface="Monaco"/>
                <a:sym typeface="Monaco"/>
              </a:rPr>
              <a:t>20:00-21:00</a:t>
            </a:r>
            <a:endParaRPr dirty="0">
              <a:latin typeface="Monaco"/>
              <a:ea typeface="Monaco"/>
              <a:cs typeface="Monaco"/>
              <a:sym typeface="Monaco"/>
            </a:endParaRPr>
          </a:p>
        </p:txBody>
      </p:sp>
      <p:pic>
        <p:nvPicPr>
          <p:cNvPr id="508" name="jupyter.png" descr="jupyter.png"/>
          <p:cNvPicPr>
            <a:picLocks noChangeAspect="1"/>
          </p:cNvPicPr>
          <p:nvPr/>
        </p:nvPicPr>
        <p:blipFill>
          <a:blip r:embed="rId3"/>
          <a:stretch>
            <a:fillRect/>
          </a:stretch>
        </p:blipFill>
        <p:spPr>
          <a:xfrm>
            <a:off x="5118289" y="1827392"/>
            <a:ext cx="2768223" cy="320953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 name="Assignment"/>
          <p:cNvSpPr txBox="1">
            <a:spLocks noGrp="1"/>
          </p:cNvSpPr>
          <p:nvPr>
            <p:ph type="title"/>
          </p:nvPr>
        </p:nvSpPr>
        <p:spPr>
          <a:prstGeom prst="rect">
            <a:avLst/>
          </a:prstGeom>
        </p:spPr>
        <p:txBody>
          <a:bodyPr/>
          <a:lstStyle/>
          <a:p>
            <a:r>
              <a:t>Assignment</a:t>
            </a:r>
          </a:p>
        </p:txBody>
      </p:sp>
      <p:sp>
        <p:nvSpPr>
          <p:cNvPr id="511" name="Credit card fraud detection…"/>
          <p:cNvSpPr txBox="1">
            <a:spLocks noGrp="1"/>
          </p:cNvSpPr>
          <p:nvPr>
            <p:ph type="body" sz="half" idx="1"/>
          </p:nvPr>
        </p:nvSpPr>
        <p:spPr>
          <a:xfrm>
            <a:off x="952500" y="2590800"/>
            <a:ext cx="11099800" cy="2936696"/>
          </a:xfrm>
          <a:prstGeom prst="rect">
            <a:avLst/>
          </a:prstGeom>
        </p:spPr>
        <p:txBody>
          <a:bodyPr/>
          <a:lstStyle/>
          <a:p>
            <a:r>
              <a:t>Credit card fraud detection</a:t>
            </a:r>
          </a:p>
          <a:p>
            <a:r>
              <a:t>PCA data, and charged amount</a:t>
            </a:r>
          </a:p>
          <a:p>
            <a:pPr>
              <a:defRPr b="1"/>
            </a:pPr>
            <a:r>
              <a:t>Classify into fraud or no fraud</a:t>
            </a:r>
          </a:p>
        </p:txBody>
      </p:sp>
      <p:pic>
        <p:nvPicPr>
          <p:cNvPr id="512" name="assignment-1-data.png" descr="assignment-1-data.png"/>
          <p:cNvPicPr>
            <a:picLocks noChangeAspect="1"/>
          </p:cNvPicPr>
          <p:nvPr/>
        </p:nvPicPr>
        <p:blipFill>
          <a:blip r:embed="rId2"/>
          <a:stretch>
            <a:fillRect/>
          </a:stretch>
        </p:blipFill>
        <p:spPr>
          <a:xfrm>
            <a:off x="1307538" y="5705295"/>
            <a:ext cx="10389724" cy="3445573"/>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 name="Assignment"/>
          <p:cNvSpPr txBox="1">
            <a:spLocks noGrp="1"/>
          </p:cNvSpPr>
          <p:nvPr>
            <p:ph type="title"/>
          </p:nvPr>
        </p:nvSpPr>
        <p:spPr>
          <a:prstGeom prst="rect">
            <a:avLst/>
          </a:prstGeom>
        </p:spPr>
        <p:txBody>
          <a:bodyPr/>
          <a:lstStyle/>
          <a:p>
            <a:r>
              <a:t>Assignment</a:t>
            </a:r>
          </a:p>
        </p:txBody>
      </p:sp>
      <p:sp>
        <p:nvSpPr>
          <p:cNvPr id="515" name="In the environment:  assignment-1.ipynb…"/>
          <p:cNvSpPr txBox="1">
            <a:spLocks noGrp="1"/>
          </p:cNvSpPr>
          <p:nvPr>
            <p:ph type="body" idx="1"/>
          </p:nvPr>
        </p:nvSpPr>
        <p:spPr>
          <a:prstGeom prst="rect">
            <a:avLst/>
          </a:prstGeom>
        </p:spPr>
        <p:txBody>
          <a:bodyPr/>
          <a:lstStyle/>
          <a:p>
            <a:pPr marL="0" indent="0" defTabSz="467359">
              <a:spcBef>
                <a:spcPts val="3300"/>
              </a:spcBef>
              <a:buSzTx/>
              <a:buNone/>
              <a:defRPr sz="2560" b="1"/>
            </a:pPr>
            <a:r>
              <a:t>In the environment:  </a:t>
            </a:r>
            <a:r>
              <a:rPr b="0">
                <a:latin typeface="Monaco"/>
                <a:ea typeface="Monaco"/>
                <a:cs typeface="Monaco"/>
                <a:sym typeface="Monaco"/>
              </a:rPr>
              <a:t>assignment-1.ipynb</a:t>
            </a:r>
          </a:p>
          <a:p>
            <a:pPr marL="0" indent="0" defTabSz="467359">
              <a:spcBef>
                <a:spcPts val="3300"/>
              </a:spcBef>
              <a:buSzTx/>
              <a:buNone/>
              <a:defRPr sz="2560" b="1"/>
            </a:pPr>
            <a:r>
              <a:t>Exercises</a:t>
            </a:r>
            <a:r>
              <a:rPr b="0"/>
              <a:t>:</a:t>
            </a:r>
          </a:p>
          <a:p>
            <a:pPr marL="508000" indent="-508000" defTabSz="467359">
              <a:spcBef>
                <a:spcPts val="3300"/>
              </a:spcBef>
              <a:buSzPct val="100000"/>
              <a:buAutoNum type="arabicPeriod"/>
              <a:defRPr sz="2560" b="1"/>
            </a:pPr>
            <a:r>
              <a:rPr b="0"/>
              <a:t>Load the data</a:t>
            </a:r>
          </a:p>
          <a:p>
            <a:pPr marL="508000" indent="-508000" defTabSz="467359">
              <a:spcBef>
                <a:spcPts val="3300"/>
              </a:spcBef>
              <a:buSzPct val="100000"/>
              <a:buAutoNum type="arabicPeriod"/>
              <a:defRPr sz="2560" b="1"/>
            </a:pPr>
            <a:r>
              <a:rPr b="0"/>
              <a:t>Split the data into a training, validation and test set</a:t>
            </a:r>
          </a:p>
          <a:p>
            <a:pPr marL="508000" indent="-508000" defTabSz="467359">
              <a:spcBef>
                <a:spcPts val="3300"/>
              </a:spcBef>
              <a:buSzPct val="100000"/>
              <a:buAutoNum type="arabicPeriod"/>
              <a:defRPr sz="2560" b="1"/>
            </a:pPr>
            <a:r>
              <a:rPr b="0"/>
              <a:t>Normalise the data by </a:t>
            </a:r>
            <a:r>
              <a:t>z-scaling</a:t>
            </a:r>
            <a:endParaRPr b="0"/>
          </a:p>
          <a:p>
            <a:pPr marL="508000" indent="-508000" defTabSz="467359">
              <a:spcBef>
                <a:spcPts val="3300"/>
              </a:spcBef>
              <a:buSzPct val="100000"/>
              <a:buAutoNum type="arabicPeriod"/>
              <a:defRPr sz="2560" b="1"/>
            </a:pPr>
            <a:r>
              <a:rPr b="0"/>
              <a:t>Build and train an initial model</a:t>
            </a:r>
          </a:p>
          <a:p>
            <a:pPr marL="508000" indent="-508000" defTabSz="467359">
              <a:spcBef>
                <a:spcPts val="3300"/>
              </a:spcBef>
              <a:buSzPct val="100000"/>
              <a:buAutoNum type="arabicPeriod"/>
              <a:defRPr sz="2560" b="1"/>
            </a:pPr>
            <a:r>
              <a:rPr b="0"/>
              <a:t>Improve the model such that it has sufficient capacity</a:t>
            </a:r>
          </a:p>
          <a:p>
            <a:pPr marL="508000" indent="-508000" defTabSz="467359">
              <a:spcBef>
                <a:spcPts val="3300"/>
              </a:spcBef>
              <a:buSzPct val="100000"/>
              <a:buAutoNum type="arabicPeriod"/>
              <a:defRPr sz="2560" b="1"/>
            </a:pPr>
            <a:r>
              <a:rPr b="0"/>
              <a:t>Perform early stopping, evaluate your model on the test set</a:t>
            </a:r>
          </a:p>
        </p:txBody>
      </p:sp>
      <p:pic>
        <p:nvPicPr>
          <p:cNvPr id="516" name="jupyter.png" descr="jupyter.png"/>
          <p:cNvPicPr>
            <a:picLocks noChangeAspect="1"/>
          </p:cNvPicPr>
          <p:nvPr/>
        </p:nvPicPr>
        <p:blipFill>
          <a:blip r:embed="rId3"/>
          <a:stretch>
            <a:fillRect/>
          </a:stretch>
        </p:blipFill>
        <p:spPr>
          <a:xfrm>
            <a:off x="9979268" y="2448694"/>
            <a:ext cx="1954168" cy="2265702"/>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0" name="Assignment"/>
          <p:cNvSpPr txBox="1">
            <a:spLocks noGrp="1"/>
          </p:cNvSpPr>
          <p:nvPr>
            <p:ph type="title"/>
          </p:nvPr>
        </p:nvSpPr>
        <p:spPr>
          <a:prstGeom prst="rect">
            <a:avLst/>
          </a:prstGeom>
        </p:spPr>
        <p:txBody>
          <a:bodyPr/>
          <a:lstStyle/>
          <a:p>
            <a:r>
              <a:t>Assignment</a:t>
            </a:r>
          </a:p>
        </p:txBody>
      </p:sp>
      <p:sp>
        <p:nvSpPr>
          <p:cNvPr id="521" name="assignment-1.ipynb…"/>
          <p:cNvSpPr txBox="1">
            <a:spLocks noGrp="1"/>
          </p:cNvSpPr>
          <p:nvPr>
            <p:ph type="body" sz="half" idx="1"/>
          </p:nvPr>
        </p:nvSpPr>
        <p:spPr>
          <a:xfrm>
            <a:off x="952500" y="2590800"/>
            <a:ext cx="6711602" cy="6636434"/>
          </a:xfrm>
          <a:prstGeom prst="rect">
            <a:avLst/>
          </a:prstGeom>
        </p:spPr>
        <p:txBody>
          <a:bodyPr anchor="t"/>
          <a:lstStyle/>
          <a:p>
            <a:pPr marL="0" lvl="1" indent="0">
              <a:buSzTx/>
              <a:buNone/>
              <a:defRPr b="1"/>
            </a:pPr>
            <a:r>
              <a:t>          </a:t>
            </a:r>
            <a:r>
              <a:rPr b="0">
                <a:latin typeface="Monaco"/>
                <a:ea typeface="Monaco"/>
                <a:cs typeface="Monaco"/>
                <a:sym typeface="Monaco"/>
              </a:rPr>
              <a:t>assignment-1.ipynb</a:t>
            </a:r>
          </a:p>
          <a:p>
            <a:r>
              <a:t>Fill out notebook as instructed</a:t>
            </a:r>
          </a:p>
          <a:p>
            <a:r>
              <a:t>File -&gt; Download as -&gt; Notebook</a:t>
            </a:r>
          </a:p>
          <a:p>
            <a:r>
              <a:t>Upload to Canvas assignment</a:t>
            </a:r>
          </a:p>
          <a:p>
            <a:pPr>
              <a:defRPr b="1"/>
            </a:pPr>
            <a:r>
              <a:t>Deadline: April 1</a:t>
            </a:r>
          </a:p>
        </p:txBody>
      </p:sp>
      <p:pic>
        <p:nvPicPr>
          <p:cNvPr id="522" name="Image" descr="Image"/>
          <p:cNvPicPr>
            <a:picLocks noChangeAspect="1"/>
          </p:cNvPicPr>
          <p:nvPr/>
        </p:nvPicPr>
        <p:blipFill>
          <a:blip r:embed="rId3"/>
          <a:stretch>
            <a:fillRect/>
          </a:stretch>
        </p:blipFill>
        <p:spPr>
          <a:xfrm>
            <a:off x="7956661" y="2444749"/>
            <a:ext cx="4508501" cy="4864101"/>
          </a:xfrm>
          <a:prstGeom prst="rect">
            <a:avLst/>
          </a:prstGeom>
          <a:ln w="12700">
            <a:miter lim="400000"/>
          </a:ln>
        </p:spPr>
      </p:pic>
      <p:pic>
        <p:nvPicPr>
          <p:cNvPr id="523" name="jupyter.png" descr="jupyter.png"/>
          <p:cNvPicPr>
            <a:picLocks noChangeAspect="1"/>
          </p:cNvPicPr>
          <p:nvPr/>
        </p:nvPicPr>
        <p:blipFill>
          <a:blip r:embed="rId4"/>
          <a:stretch>
            <a:fillRect/>
          </a:stretch>
        </p:blipFill>
        <p:spPr>
          <a:xfrm>
            <a:off x="997381" y="2448694"/>
            <a:ext cx="899480" cy="104287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 step back"/>
          <p:cNvSpPr txBox="1">
            <a:spLocks noGrp="1"/>
          </p:cNvSpPr>
          <p:nvPr>
            <p:ph type="title"/>
          </p:nvPr>
        </p:nvSpPr>
        <p:spPr>
          <a:prstGeom prst="rect">
            <a:avLst/>
          </a:prstGeom>
        </p:spPr>
        <p:txBody>
          <a:bodyPr/>
          <a:lstStyle/>
          <a:p>
            <a:pPr lvl="1"/>
            <a:r>
              <a:t>A step back</a:t>
            </a:r>
          </a:p>
        </p:txBody>
      </p:sp>
      <p:sp>
        <p:nvSpPr>
          <p:cNvPr id="174" name="Alongside the task we have some input, usually in the form of a dataset.…"/>
          <p:cNvSpPr txBox="1">
            <a:spLocks noGrp="1"/>
          </p:cNvSpPr>
          <p:nvPr>
            <p:ph type="body" sz="half" idx="1"/>
          </p:nvPr>
        </p:nvSpPr>
        <p:spPr>
          <a:prstGeom prst="rect">
            <a:avLst/>
          </a:prstGeom>
        </p:spPr>
        <p:txBody>
          <a:bodyPr/>
          <a:lstStyle/>
          <a:p>
            <a:r>
              <a:rPr dirty="0"/>
              <a:t>Alongside the task we have some input, usually in the form of a </a:t>
            </a:r>
            <a:r>
              <a:rPr b="1" dirty="0"/>
              <a:t>dataset</a:t>
            </a:r>
            <a:r>
              <a:rPr dirty="0"/>
              <a:t>.</a:t>
            </a:r>
          </a:p>
          <a:p>
            <a:r>
              <a:rPr dirty="0"/>
              <a:t>When the have some </a:t>
            </a:r>
            <a:r>
              <a:rPr b="1" dirty="0"/>
              <a:t>metric</a:t>
            </a:r>
            <a:r>
              <a:rPr dirty="0"/>
              <a:t> / </a:t>
            </a:r>
            <a:r>
              <a:rPr b="1" dirty="0"/>
              <a:t>measure</a:t>
            </a:r>
            <a:r>
              <a:rPr dirty="0"/>
              <a:t> which can evaluate how well we are performing the task.</a:t>
            </a:r>
            <a:r>
              <a:rPr lang="en-US" dirty="0"/>
              <a:t/>
            </a:r>
            <a:br>
              <a:rPr lang="en-US" dirty="0"/>
            </a:br>
            <a:endParaRPr dirty="0"/>
          </a:p>
          <a:p>
            <a:pPr lvl="1">
              <a:lnSpc>
                <a:spcPct val="10000"/>
              </a:lnSpc>
              <a:spcBef>
                <a:spcPts val="900"/>
              </a:spcBef>
            </a:pPr>
            <a:r>
              <a:rPr dirty="0"/>
              <a:t>Accuracy</a:t>
            </a:r>
          </a:p>
          <a:p>
            <a:pPr lvl="1">
              <a:lnSpc>
                <a:spcPct val="10000"/>
              </a:lnSpc>
            </a:pPr>
            <a:r>
              <a:rPr dirty="0"/>
              <a:t>F1 score</a:t>
            </a:r>
          </a:p>
          <a:p>
            <a:pPr lvl="1">
              <a:lnSpc>
                <a:spcPct val="10000"/>
              </a:lnSpc>
            </a:pPr>
            <a:r>
              <a:rPr dirty="0"/>
              <a:t>Area-under-curve (AUC)</a:t>
            </a:r>
          </a:p>
        </p:txBody>
      </p:sp>
      <p:sp>
        <p:nvSpPr>
          <p:cNvPr id="175"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Dataset</a:t>
            </a:r>
          </a:p>
        </p:txBody>
      </p:sp>
      <p:sp>
        <p:nvSpPr>
          <p:cNvPr id="176"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Network</a:t>
            </a:r>
          </a:p>
        </p:txBody>
      </p:sp>
      <p:sp>
        <p:nvSpPr>
          <p:cNvPr id="177"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Measure</a:t>
            </a:r>
          </a:p>
        </p:txBody>
      </p:sp>
      <p:sp>
        <p:nvSpPr>
          <p:cNvPr id="179"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Task</a:t>
            </a:r>
          </a:p>
        </p:txBody>
      </p:sp>
      <p:sp>
        <p:nvSpPr>
          <p:cNvPr id="180"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1"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Input</a:t>
            </a:r>
          </a:p>
        </p:txBody>
      </p:sp>
      <p:sp>
        <p:nvSpPr>
          <p:cNvPr id="182"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3"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Evaluates</a:t>
            </a:r>
          </a:p>
        </p:txBody>
      </p:sp>
      <p:sp>
        <p:nvSpPr>
          <p:cNvPr id="13" name="Rectangle">
            <a:extLst>
              <a:ext uri="{FF2B5EF4-FFF2-40B4-BE49-F238E27FC236}">
                <a16:creationId xmlns:a16="http://schemas.microsoft.com/office/drawing/2014/main" xmlns="" id="{5F0441D8-6F15-C141-9926-67842744F667}"/>
              </a:ext>
            </a:extLst>
          </p:cNvPr>
          <p:cNvSpPr/>
          <p:nvPr/>
        </p:nvSpPr>
        <p:spPr>
          <a:xfrm>
            <a:off x="6656437" y="2590800"/>
            <a:ext cx="5615881" cy="495715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 step back"/>
          <p:cNvSpPr txBox="1">
            <a:spLocks noGrp="1"/>
          </p:cNvSpPr>
          <p:nvPr>
            <p:ph type="title"/>
          </p:nvPr>
        </p:nvSpPr>
        <p:spPr>
          <a:prstGeom prst="rect">
            <a:avLst/>
          </a:prstGeom>
        </p:spPr>
        <p:txBody>
          <a:bodyPr/>
          <a:lstStyle/>
          <a:p>
            <a:pPr lvl="1"/>
            <a:r>
              <a:t>A step back</a:t>
            </a:r>
          </a:p>
        </p:txBody>
      </p:sp>
      <mc:AlternateContent xmlns:mc="http://schemas.openxmlformats.org/markup-compatibility/2006" xmlns:a14="http://schemas.microsoft.com/office/drawing/2010/main">
        <mc:Choice Requires="a14">
          <p:sp>
            <p:nvSpPr>
              <p:cNvPr id="186" name="Our network should then learn to map our input to some output.…"/>
              <p:cNvSpPr txBox="1">
                <a:spLocks noGrp="1"/>
              </p:cNvSpPr>
              <p:nvPr>
                <p:ph type="body" sz="half" idx="1"/>
              </p:nvPr>
            </p:nvSpPr>
            <p:spPr>
              <a:prstGeom prst="rect">
                <a:avLst/>
              </a:prstGeom>
            </p:spPr>
            <p:txBody>
              <a:bodyPr/>
              <a:lstStyle/>
              <a:p>
                <a:r>
                  <a:rPr lang="en-US" dirty="0"/>
                  <a:t>Our network should then learn to </a:t>
                </a:r>
                <a:r>
                  <a:rPr lang="en-US" b="1" dirty="0"/>
                  <a:t>map</a:t>
                </a:r>
                <a:r>
                  <a:rPr lang="en-US" dirty="0"/>
                  <a:t> our </a:t>
                </a:r>
                <a:r>
                  <a:rPr lang="en-US" b="1" dirty="0"/>
                  <a:t>input</a:t>
                </a:r>
                <a:r>
                  <a:rPr lang="en-US" dirty="0"/>
                  <a:t> </a:t>
                </a:r>
                <a:r>
                  <a:rPr lang="en-US" b="1" dirty="0"/>
                  <a:t>to</a:t>
                </a:r>
                <a:r>
                  <a:rPr lang="en-US" dirty="0"/>
                  <a:t> some </a:t>
                </a:r>
                <a:r>
                  <a:rPr lang="en-US" b="1" dirty="0"/>
                  <a:t>output</a:t>
                </a:r>
                <a:r>
                  <a:rPr lang="en-US" dirty="0"/>
                  <a:t>.</a:t>
                </a:r>
              </a:p>
              <a:p>
                <a:r>
                  <a:rPr lang="en-US" dirty="0"/>
                  <a:t>We thus treat the network as some function </a:t>
                </a:r>
                <a14:m>
                  <m:oMath xmlns:m="http://schemas.openxmlformats.org/officeDocument/2006/math">
                    <m:r>
                      <a:rPr lang="en-US" b="0" i="1" smtClean="0">
                        <a:latin typeface="Cambria Math" panose="02040503050406030204" pitchFamily="18" charset="0"/>
                      </a:rPr>
                      <m:t>𝑓</m:t>
                    </m:r>
                    <m:r>
                      <a:rPr lang="en-US" b="0" i="0" smtClean="0">
                        <a:latin typeface="Cambria Math" panose="02040503050406030204" pitchFamily="18" charset="0"/>
                      </a:rPr>
                      <m:t> </m:t>
                    </m:r>
                  </m:oMath>
                </a14:m>
                <a:r>
                  <a:rPr lang="en-US" dirty="0"/>
                  <a:t>which maps some </a:t>
                </a:r>
                <a14:m>
                  <m:oMath xmlns:m="http://schemas.openxmlformats.org/officeDocument/2006/math">
                    <m:r>
                      <a:rPr lang="en-US" b="0" i="1" smtClean="0">
                        <a:latin typeface="Cambria Math" panose="02040503050406030204" pitchFamily="18" charset="0"/>
                      </a:rPr>
                      <m:t>𝑥</m:t>
                    </m:r>
                  </m:oMath>
                </a14:m>
                <a:r>
                  <a:rPr lang="en-US" dirty="0"/>
                  <a: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some prediction: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dirty="0"/>
              </a:p>
            </p:txBody>
          </p:sp>
        </mc:Choice>
        <mc:Fallback xmlns="">
          <p:sp>
            <p:nvSpPr>
              <p:cNvPr id="186" name="Our network should then learn to map our input to some output.…"/>
              <p:cNvSpPr txBox="1">
                <a:spLocks noGrp="1" noRot="1" noChangeAspect="1" noMove="1" noResize="1" noEditPoints="1" noAdjustHandles="1" noChangeArrowheads="1" noChangeShapeType="1" noTextEdit="1"/>
              </p:cNvSpPr>
              <p:nvPr>
                <p:ph type="body" sz="half" idx="1"/>
              </p:nvPr>
            </p:nvSpPr>
            <p:spPr>
              <a:prstGeom prst="rect">
                <a:avLst/>
              </a:prstGeom>
              <a:blipFill>
                <a:blip r:embed="rId2"/>
                <a:stretch>
                  <a:fillRect l="-4513" r="-3325"/>
                </a:stretch>
              </a:blipFill>
            </p:spPr>
            <p:txBody>
              <a:bodyPr/>
              <a:lstStyle/>
              <a:p>
                <a:r>
                  <a:rPr lang="nl-NL">
                    <a:noFill/>
                  </a:rPr>
                  <a:t> </a:t>
                </a:r>
              </a:p>
            </p:txBody>
          </p:sp>
        </mc:Fallback>
      </mc:AlternateContent>
      <p:sp>
        <p:nvSpPr>
          <p:cNvPr id="187"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Dataset</a:t>
            </a:r>
          </a:p>
        </p:txBody>
      </p:sp>
      <p:sp>
        <p:nvSpPr>
          <p:cNvPr id="188"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Network</a:t>
            </a:r>
          </a:p>
        </p:txBody>
      </p:sp>
      <p:sp>
        <p:nvSpPr>
          <p:cNvPr id="189"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Measure</a:t>
            </a:r>
          </a:p>
        </p:txBody>
      </p:sp>
      <p:sp>
        <p:nvSpPr>
          <p:cNvPr id="191"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Task</a:t>
            </a:r>
          </a:p>
        </p:txBody>
      </p:sp>
      <p:sp>
        <p:nvSpPr>
          <p:cNvPr id="192"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3"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Input</a:t>
            </a:r>
          </a:p>
        </p:txBody>
      </p:sp>
      <p:sp>
        <p:nvSpPr>
          <p:cNvPr id="194"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5"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Evaluates</a:t>
            </a:r>
          </a:p>
        </p:txBody>
      </p:sp>
      <p:sp>
        <p:nvSpPr>
          <p:cNvPr id="13" name="Rectangle">
            <a:extLst>
              <a:ext uri="{FF2B5EF4-FFF2-40B4-BE49-F238E27FC236}">
                <a16:creationId xmlns:a16="http://schemas.microsoft.com/office/drawing/2014/main" xmlns="" id="{8B808023-6F3C-3F41-B44F-9324E4384C1D}"/>
              </a:ext>
            </a:extLst>
          </p:cNvPr>
          <p:cNvSpPr/>
          <p:nvPr/>
        </p:nvSpPr>
        <p:spPr>
          <a:xfrm>
            <a:off x="6656437" y="2590800"/>
            <a:ext cx="5615881" cy="495715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upervised learning"/>
          <p:cNvSpPr txBox="1">
            <a:spLocks noGrp="1"/>
          </p:cNvSpPr>
          <p:nvPr>
            <p:ph type="title"/>
          </p:nvPr>
        </p:nvSpPr>
        <p:spPr>
          <a:prstGeom prst="rect">
            <a:avLst/>
          </a:prstGeom>
        </p:spPr>
        <p:txBody>
          <a:bodyPr/>
          <a:lstStyle/>
          <a:p>
            <a:pPr lvl="1"/>
            <a:r>
              <a:t>Supervised learning</a:t>
            </a:r>
          </a:p>
        </p:txBody>
      </p:sp>
      <mc:AlternateContent xmlns:mc="http://schemas.openxmlformats.org/markup-compatibility/2006" xmlns:a14="http://schemas.microsoft.com/office/drawing/2010/main">
        <mc:Choice Requires="a14">
          <p:sp>
            <p:nvSpPr>
              <p:cNvPr id="202" name="We then provide some feedback to our network using loss.…"/>
              <p:cNvSpPr txBox="1">
                <a:spLocks noGrp="1"/>
              </p:cNvSpPr>
              <p:nvPr>
                <p:ph type="body" sz="half" idx="1"/>
              </p:nvPr>
            </p:nvSpPr>
            <p:spPr>
              <a:prstGeom prst="rect">
                <a:avLst/>
              </a:prstGeom>
            </p:spPr>
            <p:txBody>
              <a:bodyPr>
                <a:normAutofit/>
              </a:bodyPr>
              <a:lstStyle/>
              <a:p>
                <a:pPr marL="336042" indent="-336042" defTabSz="572516">
                  <a:spcBef>
                    <a:spcPts val="3100"/>
                  </a:spcBef>
                  <a:defRPr sz="2744"/>
                </a:pPr>
                <a:r>
                  <a:rPr lang="en-US" dirty="0"/>
                  <a:t>We then provide some feedback to our network using </a:t>
                </a:r>
                <a:r>
                  <a:rPr lang="en-US" b="1" dirty="0"/>
                  <a:t>loss</a:t>
                </a:r>
                <a:r>
                  <a:rPr lang="en-US" dirty="0"/>
                  <a:t>.</a:t>
                </a:r>
              </a:p>
              <a:p>
                <a:pPr marL="336042" indent="-336042" defTabSz="572516">
                  <a:spcBef>
                    <a:spcPts val="3100"/>
                  </a:spcBef>
                  <a:defRPr sz="2744"/>
                </a:pPr>
                <a:r>
                  <a:rPr lang="en-US" dirty="0"/>
                  <a:t>The loss is a function which takes as input the output of the network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𝑦</m:t>
                        </m:r>
                      </m:e>
                    </m:acc>
                  </m:oMath>
                </a14:m>
                <a:r>
                  <a:rPr lang="ar-AE" dirty="0"/>
                  <a:t>, </a:t>
                </a:r>
                <a:r>
                  <a:rPr lang="en-US" dirty="0"/>
                  <a:t>and for </a:t>
                </a:r>
                <a:r>
                  <a:rPr lang="en-US" b="1" dirty="0"/>
                  <a:t>supervised learning</a:t>
                </a:r>
                <a:r>
                  <a:rPr lang="en-US" dirty="0"/>
                  <a:t>, the correct output </a:t>
                </a:r>
                <a14:m>
                  <m:oMath xmlns:m="http://schemas.openxmlformats.org/officeDocument/2006/math">
                    <m:r>
                      <a:rPr lang="en-US" b="0" i="1" smtClean="0">
                        <a:latin typeface="Cambria Math" panose="02040503050406030204" pitchFamily="18" charset="0"/>
                      </a:rPr>
                      <m:t>𝑦</m:t>
                    </m:r>
                  </m:oMath>
                </a14:m>
                <a:endParaRPr lang="en-US" dirty="0"/>
              </a:p>
              <a:p>
                <a:pPr marL="0" indent="0" algn="ctr" defTabSz="572516">
                  <a:lnSpc>
                    <a:spcPct val="150000"/>
                  </a:lnSpc>
                  <a:spcBef>
                    <a:spcPts val="3100"/>
                  </a:spcBef>
                  <a:buNone/>
                  <a:defRPr sz="2744"/>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a:p>
                <a:pPr marL="336042" indent="-336042" defTabSz="572516">
                  <a:spcBef>
                    <a:spcPts val="3100"/>
                  </a:spcBef>
                  <a:defRPr sz="2744"/>
                </a:pPr>
                <a:r>
                  <a:rPr lang="en-US" dirty="0"/>
                  <a:t>The loss outputs a single number which tells us how well we are doing for that example.</a:t>
                </a:r>
                <a:endParaRPr dirty="0"/>
              </a:p>
            </p:txBody>
          </p:sp>
        </mc:Choice>
        <mc:Fallback xmlns="">
          <p:sp>
            <p:nvSpPr>
              <p:cNvPr id="202" name="We then provide some feedback to our network using loss.…"/>
              <p:cNvSpPr txBox="1">
                <a:spLocks noGrp="1" noRot="1" noChangeAspect="1" noMove="1" noResize="1" noEditPoints="1" noAdjustHandles="1" noChangeArrowheads="1" noChangeShapeType="1" noTextEdit="1"/>
              </p:cNvSpPr>
              <p:nvPr>
                <p:ph type="body" sz="half" idx="1"/>
              </p:nvPr>
            </p:nvSpPr>
            <p:spPr>
              <a:prstGeom prst="rect">
                <a:avLst/>
              </a:prstGeom>
              <a:blipFill>
                <a:blip r:embed="rId2"/>
                <a:stretch>
                  <a:fillRect l="-4513" r="-4038"/>
                </a:stretch>
              </a:blipFill>
            </p:spPr>
            <p:txBody>
              <a:bodyPr/>
              <a:lstStyle/>
              <a:p>
                <a:r>
                  <a:rPr lang="nl-NL">
                    <a:noFill/>
                  </a:rPr>
                  <a:t> </a:t>
                </a:r>
              </a:p>
            </p:txBody>
          </p:sp>
        </mc:Fallback>
      </mc:AlternateContent>
      <p:sp>
        <p:nvSpPr>
          <p:cNvPr id="203" name="Dataset"/>
          <p:cNvSpPr/>
          <p:nvPr/>
        </p:nvSpPr>
        <p:spPr>
          <a:xfrm>
            <a:off x="10058400" y="2959100"/>
            <a:ext cx="1881883"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Dataset</a:t>
            </a:r>
          </a:p>
        </p:txBody>
      </p:sp>
      <p:sp>
        <p:nvSpPr>
          <p:cNvPr id="204" name="Network"/>
          <p:cNvSpPr/>
          <p:nvPr/>
        </p:nvSpPr>
        <p:spPr>
          <a:xfrm>
            <a:off x="6933058" y="2959100"/>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Network</a:t>
            </a:r>
          </a:p>
        </p:txBody>
      </p:sp>
      <p:sp>
        <p:nvSpPr>
          <p:cNvPr id="205" name="Measure"/>
          <p:cNvSpPr/>
          <p:nvPr/>
        </p:nvSpPr>
        <p:spPr>
          <a:xfrm>
            <a:off x="8444358" y="5392737"/>
            <a:ext cx="1881884" cy="1874838"/>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Measure</a:t>
            </a:r>
          </a:p>
        </p:txBody>
      </p:sp>
      <p:sp>
        <p:nvSpPr>
          <p:cNvPr id="207" name="Task"/>
          <p:cNvSpPr txBox="1"/>
          <p:nvPr/>
        </p:nvSpPr>
        <p:spPr>
          <a:xfrm>
            <a:off x="9046095" y="2816961"/>
            <a:ext cx="678410"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Task</a:t>
            </a:r>
          </a:p>
        </p:txBody>
      </p:sp>
      <p:sp>
        <p:nvSpPr>
          <p:cNvPr id="208" name="Line"/>
          <p:cNvSpPr/>
          <p:nvPr/>
        </p:nvSpPr>
        <p:spPr>
          <a:xfrm flipH="1">
            <a:off x="8818860" y="3855541"/>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9" name="Input"/>
          <p:cNvSpPr txBox="1"/>
          <p:nvPr/>
        </p:nvSpPr>
        <p:spPr>
          <a:xfrm>
            <a:off x="9067660" y="3445851"/>
            <a:ext cx="63528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Input</a:t>
            </a:r>
          </a:p>
        </p:txBody>
      </p:sp>
      <p:sp>
        <p:nvSpPr>
          <p:cNvPr id="210" name="Line"/>
          <p:cNvSpPr/>
          <p:nvPr/>
        </p:nvSpPr>
        <p:spPr>
          <a:xfrm flipH="1" flipV="1">
            <a:off x="8406556" y="4803012"/>
            <a:ext cx="420986" cy="718546"/>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1" name="Evaluates"/>
          <p:cNvSpPr txBox="1"/>
          <p:nvPr/>
        </p:nvSpPr>
        <p:spPr>
          <a:xfrm>
            <a:off x="8621922" y="4853302"/>
            <a:ext cx="1100710"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0"/>
            </a:lvl1pPr>
          </a:lstStyle>
          <a:p>
            <a:r>
              <a:t>Evaluates</a:t>
            </a:r>
          </a:p>
        </p:txBody>
      </p:sp>
      <p:sp>
        <p:nvSpPr>
          <p:cNvPr id="213" name="Equation"/>
          <p:cNvSpPr txBox="1"/>
          <p:nvPr/>
        </p:nvSpPr>
        <p:spPr>
          <a:xfrm>
            <a:off x="2743810" y="5347317"/>
            <a:ext cx="65" cy="461665"/>
          </a:xfrm>
          <a:prstGeom prst="rect">
            <a:avLst/>
          </a:prstGeom>
          <a:ln w="12700">
            <a:miter lim="400000"/>
          </a:ln>
        </p:spPr>
        <p:txBody>
          <a:bodyPr wrap="none" lIns="0" tIns="0" rIns="0" bIns="0">
            <a:spAutoFit/>
          </a:bodyPr>
          <a:lstStyle/>
          <a:p>
            <a:pPr algn="l" defTabSz="914400" latinLnBrk="1">
              <a:defRPr sz="1800" b="0"/>
            </a:pPr>
            <a:endParaRPr sz="3000" dirty="0"/>
          </a:p>
        </p:txBody>
      </p:sp>
      <p:sp>
        <p:nvSpPr>
          <p:cNvPr id="214" name="Equation"/>
          <p:cNvSpPr txBox="1"/>
          <p:nvPr/>
        </p:nvSpPr>
        <p:spPr>
          <a:xfrm>
            <a:off x="5783061" y="5893503"/>
            <a:ext cx="65" cy="461665"/>
          </a:xfrm>
          <a:prstGeom prst="rect">
            <a:avLst/>
          </a:prstGeom>
          <a:ln w="12700">
            <a:miter lim="400000"/>
          </a:ln>
        </p:spPr>
        <p:txBody>
          <a:bodyPr wrap="none" lIns="0" tIns="0" rIns="0" bIns="0">
            <a:spAutoFit/>
          </a:bodyPr>
          <a:lstStyle/>
          <a:p>
            <a:pPr algn="l" defTabSz="914400" latinLnBrk="1">
              <a:defRPr sz="1800" b="0"/>
            </a:pPr>
            <a:endParaRPr sz="3000" dirty="0"/>
          </a:p>
        </p:txBody>
      </p:sp>
      <p:sp>
        <p:nvSpPr>
          <p:cNvPr id="15" name="Rectangle">
            <a:extLst>
              <a:ext uri="{FF2B5EF4-FFF2-40B4-BE49-F238E27FC236}">
                <a16:creationId xmlns:a16="http://schemas.microsoft.com/office/drawing/2014/main" xmlns="" id="{315FCAEA-3AB0-5848-BFAF-B1BF7B643E6E}"/>
              </a:ext>
            </a:extLst>
          </p:cNvPr>
          <p:cNvSpPr/>
          <p:nvPr/>
        </p:nvSpPr>
        <p:spPr>
          <a:xfrm>
            <a:off x="6656437" y="2590800"/>
            <a:ext cx="5615881" cy="495715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upervised learning"/>
          <p:cNvSpPr txBox="1">
            <a:spLocks noGrp="1"/>
          </p:cNvSpPr>
          <p:nvPr>
            <p:ph type="title"/>
          </p:nvPr>
        </p:nvSpPr>
        <p:spPr>
          <a:prstGeom prst="rect">
            <a:avLst/>
          </a:prstGeom>
        </p:spPr>
        <p:txBody>
          <a:bodyPr/>
          <a:lstStyle/>
          <a:p>
            <a:pPr lvl="1"/>
            <a:r>
              <a:t>Supervised learning</a:t>
            </a:r>
          </a:p>
        </p:txBody>
      </p:sp>
      <p:sp>
        <p:nvSpPr>
          <p:cNvPr id="217" name="The loss should be large when we are performing poorly and low (or 0) when we are performing well.…"/>
          <p:cNvSpPr txBox="1">
            <a:spLocks noGrp="1"/>
          </p:cNvSpPr>
          <p:nvPr>
            <p:ph type="body" sz="half" idx="1"/>
          </p:nvPr>
        </p:nvSpPr>
        <p:spPr>
          <a:prstGeom prst="rect">
            <a:avLst/>
          </a:prstGeom>
        </p:spPr>
        <p:txBody>
          <a:bodyPr/>
          <a:lstStyle/>
          <a:p>
            <a:r>
              <a:t>The loss should be large when we are performing poorly and low (or 0) when we are performing well. </a:t>
            </a:r>
          </a:p>
          <a:p>
            <a:r>
              <a:t>The loss function is dependent on the task at hand.</a:t>
            </a:r>
          </a:p>
          <a:p>
            <a:r>
              <a:t>We </a:t>
            </a:r>
            <a:r>
              <a:rPr b="1"/>
              <a:t>do not use the metric</a:t>
            </a:r>
            <a:r>
              <a:t> to provide feedback to the network for technical reasons.</a:t>
            </a:r>
          </a:p>
        </p:txBody>
      </p:sp>
      <p:sp>
        <p:nvSpPr>
          <p:cNvPr id="25" name="Circle">
            <a:extLst>
              <a:ext uri="{FF2B5EF4-FFF2-40B4-BE49-F238E27FC236}">
                <a16:creationId xmlns:a16="http://schemas.microsoft.com/office/drawing/2014/main" xmlns="" id="{B5F10874-9424-0B4B-98E0-58B91B3B940B}"/>
              </a:ext>
            </a:extLst>
          </p:cNvPr>
          <p:cNvSpPr/>
          <p:nvPr/>
        </p:nvSpPr>
        <p:spPr>
          <a:xfrm>
            <a:off x="9904363" y="3640744"/>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6" name="Circle">
            <a:extLst>
              <a:ext uri="{FF2B5EF4-FFF2-40B4-BE49-F238E27FC236}">
                <a16:creationId xmlns:a16="http://schemas.microsoft.com/office/drawing/2014/main" xmlns="" id="{A1490EDA-BA17-1441-9E21-CD14907C8EB1}"/>
              </a:ext>
            </a:extLst>
          </p:cNvPr>
          <p:cNvSpPr/>
          <p:nvPr/>
        </p:nvSpPr>
        <p:spPr>
          <a:xfrm>
            <a:off x="6779021" y="3640744"/>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7" name="Circle">
            <a:extLst>
              <a:ext uri="{FF2B5EF4-FFF2-40B4-BE49-F238E27FC236}">
                <a16:creationId xmlns:a16="http://schemas.microsoft.com/office/drawing/2014/main" xmlns="" id="{444769D2-15F7-904B-AB60-C2196EA879B7}"/>
              </a:ext>
            </a:extLst>
          </p:cNvPr>
          <p:cNvSpPr/>
          <p:nvPr/>
        </p:nvSpPr>
        <p:spPr>
          <a:xfrm>
            <a:off x="8290321" y="6074381"/>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8" name="Line">
            <a:extLst>
              <a:ext uri="{FF2B5EF4-FFF2-40B4-BE49-F238E27FC236}">
                <a16:creationId xmlns:a16="http://schemas.microsoft.com/office/drawing/2014/main" xmlns="" id="{9E6E43E7-C17A-444D-A3FD-F91BDF7BFD6C}"/>
              </a:ext>
            </a:extLst>
          </p:cNvPr>
          <p:cNvSpPr/>
          <p:nvPr/>
        </p:nvSpPr>
        <p:spPr>
          <a:xfrm flipH="1">
            <a:off x="8664823" y="4537185"/>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xmlns="" id="{9659470D-170C-2448-9D3F-72729EBD7A36}"/>
              </a:ext>
            </a:extLst>
          </p:cNvPr>
          <p:cNvSpPr/>
          <p:nvPr/>
        </p:nvSpPr>
        <p:spPr>
          <a:xfrm>
            <a:off x="8143350" y="5496520"/>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xmlns="" id="{E78F1DA5-A91C-6346-AC9A-BCC1DB2FBB23}"/>
                  </a:ext>
                </a:extLst>
              </p:cNvPr>
              <p:cNvSpPr txBox="1"/>
              <p:nvPr/>
            </p:nvSpPr>
            <p:spPr>
              <a:xfrm>
                <a:off x="10534344" y="4451861"/>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0" name="Equation">
                <a:extLst>
                  <a:ext uri="{FF2B5EF4-FFF2-40B4-BE49-F238E27FC236}">
                    <a16:creationId xmlns:a16="http://schemas.microsoft.com/office/drawing/2014/main" id="{E78F1DA5-A91C-6346-AC9A-BCC1DB2FBB23}"/>
                  </a:ext>
                </a:extLst>
              </p:cNvPr>
              <p:cNvSpPr txBox="1">
                <a:spLocks noRot="1" noChangeAspect="1" noMove="1" noResize="1" noEditPoints="1" noAdjustHandles="1" noChangeArrowheads="1" noChangeShapeType="1" noTextEdit="1"/>
              </p:cNvSpPr>
              <p:nvPr/>
            </p:nvSpPr>
            <p:spPr>
              <a:xfrm>
                <a:off x="10534344" y="4451861"/>
                <a:ext cx="699390" cy="306325"/>
              </a:xfrm>
              <a:prstGeom prst="rect">
                <a:avLst/>
              </a:prstGeom>
              <a:blipFill>
                <a:blip r:embed="rId3"/>
                <a:stretch>
                  <a:fillRect l="-12281" r="-12281" b="-56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1" name="Equation">
                <a:extLst>
                  <a:ext uri="{FF2B5EF4-FFF2-40B4-BE49-F238E27FC236}">
                    <a16:creationId xmlns:a16="http://schemas.microsoft.com/office/drawing/2014/main" xmlns="" id="{6F393502-B693-9A4B-992B-1455EB6F0AD9}"/>
                  </a:ext>
                </a:extLst>
              </p:cNvPr>
              <p:cNvSpPr txBox="1"/>
              <p:nvPr/>
            </p:nvSpPr>
            <p:spPr>
              <a:xfrm>
                <a:off x="8844461" y="4121875"/>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xmlns="">
          <p:sp>
            <p:nvSpPr>
              <p:cNvPr id="31" name="Equation">
                <a:extLst>
                  <a:ext uri="{FF2B5EF4-FFF2-40B4-BE49-F238E27FC236}">
                    <a16:creationId xmlns:a16="http://schemas.microsoft.com/office/drawing/2014/main" id="{6F393502-B693-9A4B-992B-1455EB6F0AD9}"/>
                  </a:ext>
                </a:extLst>
              </p:cNvPr>
              <p:cNvSpPr txBox="1">
                <a:spLocks noRot="1" noChangeAspect="1" noMove="1" noResize="1" noEditPoints="1" noAdjustHandles="1" noChangeArrowheads="1" noChangeShapeType="1" noTextEdit="1"/>
              </p:cNvSpPr>
              <p:nvPr/>
            </p:nvSpPr>
            <p:spPr>
              <a:xfrm>
                <a:off x="8844461" y="4121875"/>
                <a:ext cx="931758" cy="262891"/>
              </a:xfrm>
              <a:prstGeom prst="rect">
                <a:avLst/>
              </a:prstGeom>
              <a:blipFill>
                <a:blip r:embed="rId4"/>
                <a:stretch>
                  <a:fillRect l="-9459" r="-12162" b="-85714"/>
                </a:stretch>
              </a:blipFill>
              <a:ln w="12700">
                <a:miter lim="400000"/>
              </a:ln>
            </p:spPr>
            <p:txBody>
              <a:bodyPr/>
              <a:lstStyle/>
              <a:p>
                <a:r>
                  <a:rPr lang="nl-NL">
                    <a:noFill/>
                  </a:rPr>
                  <a:t> </a:t>
                </a:r>
              </a:p>
            </p:txBody>
          </p:sp>
        </mc:Fallback>
      </mc:AlternateContent>
      <p:sp>
        <p:nvSpPr>
          <p:cNvPr id="32" name="Dataset">
            <a:extLst>
              <a:ext uri="{FF2B5EF4-FFF2-40B4-BE49-F238E27FC236}">
                <a16:creationId xmlns:a16="http://schemas.microsoft.com/office/drawing/2014/main" xmlns="" id="{3F9A7481-FCB0-124B-9805-20BB161508DE}"/>
              </a:ext>
            </a:extLst>
          </p:cNvPr>
          <p:cNvSpPr txBox="1"/>
          <p:nvPr/>
        </p:nvSpPr>
        <p:spPr>
          <a:xfrm>
            <a:off x="10306887" y="3143005"/>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33" name="Network">
            <a:extLst>
              <a:ext uri="{FF2B5EF4-FFF2-40B4-BE49-F238E27FC236}">
                <a16:creationId xmlns:a16="http://schemas.microsoft.com/office/drawing/2014/main" xmlns="" id="{17EC4259-337A-434D-BE78-B3EE83AFADAE}"/>
              </a:ext>
            </a:extLst>
          </p:cNvPr>
          <p:cNvSpPr txBox="1"/>
          <p:nvPr/>
        </p:nvSpPr>
        <p:spPr>
          <a:xfrm>
            <a:off x="7137820" y="3143005"/>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34" name="Loss">
            <a:extLst>
              <a:ext uri="{FF2B5EF4-FFF2-40B4-BE49-F238E27FC236}">
                <a16:creationId xmlns:a16="http://schemas.microsoft.com/office/drawing/2014/main" xmlns="" id="{F02459DE-F65C-2849-96D2-E9D69A8D77FC}"/>
              </a:ext>
            </a:extLst>
          </p:cNvPr>
          <p:cNvSpPr txBox="1"/>
          <p:nvPr/>
        </p:nvSpPr>
        <p:spPr>
          <a:xfrm>
            <a:off x="8955629" y="8012612"/>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xmlns:a14="http://schemas.microsoft.com/office/drawing/2010/main">
        <mc:Choice Requires="a14">
          <p:sp>
            <p:nvSpPr>
              <p:cNvPr id="35" name="Equation">
                <a:extLst>
                  <a:ext uri="{FF2B5EF4-FFF2-40B4-BE49-F238E27FC236}">
                    <a16:creationId xmlns:a16="http://schemas.microsoft.com/office/drawing/2014/main" xmlns="" id="{B8928DB1-E307-7241-9886-CBEB6B8255A9}"/>
                  </a:ext>
                </a:extLst>
              </p:cNvPr>
              <p:cNvSpPr txBox="1"/>
              <p:nvPr/>
            </p:nvSpPr>
            <p:spPr>
              <a:xfrm>
                <a:off x="10216061" y="5925921"/>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5" name="Equation">
                <a:extLst>
                  <a:ext uri="{FF2B5EF4-FFF2-40B4-BE49-F238E27FC236}">
                    <a16:creationId xmlns:a16="http://schemas.microsoft.com/office/drawing/2014/main" id="{B8928DB1-E307-7241-9886-CBEB6B8255A9}"/>
                  </a:ext>
                </a:extLst>
              </p:cNvPr>
              <p:cNvSpPr txBox="1">
                <a:spLocks noRot="1" noChangeAspect="1" noMove="1" noResize="1" noEditPoints="1" noAdjustHandles="1" noChangeArrowheads="1" noChangeShapeType="1" noTextEdit="1"/>
              </p:cNvSpPr>
              <p:nvPr/>
            </p:nvSpPr>
            <p:spPr>
              <a:xfrm>
                <a:off x="10216061" y="5925921"/>
                <a:ext cx="912327" cy="331090"/>
              </a:xfrm>
              <a:prstGeom prst="rect">
                <a:avLst/>
              </a:prstGeom>
              <a:blipFill>
                <a:blip r:embed="rId5"/>
                <a:stretch>
                  <a:fillRect l="-13889" r="-15278" b="-66667"/>
                </a:stretch>
              </a:blipFill>
              <a:ln w="12700">
                <a:miter lim="400000"/>
              </a:ln>
            </p:spPr>
            <p:txBody>
              <a:bodyPr/>
              <a:lstStyle/>
              <a:p>
                <a:r>
                  <a:rPr lang="nl-NL">
                    <a:noFill/>
                  </a:rPr>
                  <a:t> </a:t>
                </a:r>
              </a:p>
            </p:txBody>
          </p:sp>
        </mc:Fallback>
      </mc:AlternateContent>
      <p:sp>
        <p:nvSpPr>
          <p:cNvPr id="36" name="Line">
            <a:extLst>
              <a:ext uri="{FF2B5EF4-FFF2-40B4-BE49-F238E27FC236}">
                <a16:creationId xmlns:a16="http://schemas.microsoft.com/office/drawing/2014/main" xmlns="" id="{DACF400B-FE7E-D74D-B580-7E452275BB74}"/>
              </a:ext>
            </a:extLst>
          </p:cNvPr>
          <p:cNvSpPr/>
          <p:nvPr/>
        </p:nvSpPr>
        <p:spPr>
          <a:xfrm flipH="1">
            <a:off x="9714855" y="5362251"/>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 name="Rectangle">
            <a:extLst>
              <a:ext uri="{FF2B5EF4-FFF2-40B4-BE49-F238E27FC236}">
                <a16:creationId xmlns:a16="http://schemas.microsoft.com/office/drawing/2014/main" xmlns="" id="{71C0196D-FA70-2B4C-A272-62D9B82988F0}"/>
              </a:ext>
            </a:extLst>
          </p:cNvPr>
          <p:cNvSpPr/>
          <p:nvPr/>
        </p:nvSpPr>
        <p:spPr>
          <a:xfrm>
            <a:off x="6502400" y="3094644"/>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64C9F00E-73D5-D345-9B03-B67C9CDF46B5}"/>
                  </a:ext>
                </a:extLst>
              </p:cNvPr>
              <p:cNvSpPr txBox="1"/>
              <p:nvPr/>
            </p:nvSpPr>
            <p:spPr>
              <a:xfrm>
                <a:off x="6976397" y="4349371"/>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8" name="TextBox 37">
                <a:extLst>
                  <a:ext uri="{FF2B5EF4-FFF2-40B4-BE49-F238E27FC236}">
                    <a16:creationId xmlns:a16="http://schemas.microsoft.com/office/drawing/2014/main" id="{64C9F00E-73D5-D345-9B03-B67C9CDF46B5}"/>
                  </a:ext>
                </a:extLst>
              </p:cNvPr>
              <p:cNvSpPr txBox="1">
                <a:spLocks noRot="1" noChangeAspect="1" noMove="1" noResize="1" noEditPoints="1" noAdjustHandles="1" noChangeArrowheads="1" noChangeShapeType="1" noTextEdit="1"/>
              </p:cNvSpPr>
              <p:nvPr/>
            </p:nvSpPr>
            <p:spPr>
              <a:xfrm>
                <a:off x="6976397" y="4349371"/>
                <a:ext cx="1480534" cy="430887"/>
              </a:xfrm>
              <a:prstGeom prst="rect">
                <a:avLst/>
              </a:prstGeom>
              <a:blipFill>
                <a:blip r:embed="rId6"/>
                <a:stretch>
                  <a:fillRect l="-10169" t="-11429" b="-34286"/>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352B2C6C-3A13-8E40-9A94-4F8869B8A84F}"/>
                  </a:ext>
                </a:extLst>
              </p:cNvPr>
              <p:cNvSpPr txBox="1"/>
              <p:nvPr/>
            </p:nvSpPr>
            <p:spPr>
              <a:xfrm>
                <a:off x="8465072" y="5394872"/>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9" name="TextBox 38">
                <a:extLst>
                  <a:ext uri="{FF2B5EF4-FFF2-40B4-BE49-F238E27FC236}">
                    <a16:creationId xmlns:a16="http://schemas.microsoft.com/office/drawing/2014/main" id="{352B2C6C-3A13-8E40-9A94-4F8869B8A84F}"/>
                  </a:ext>
                </a:extLst>
              </p:cNvPr>
              <p:cNvSpPr txBox="1">
                <a:spLocks noRot="1" noChangeAspect="1" noMove="1" noResize="1" noEditPoints="1" noAdjustHandles="1" noChangeArrowheads="1" noChangeShapeType="1" noTextEdit="1"/>
              </p:cNvSpPr>
              <p:nvPr/>
            </p:nvSpPr>
            <p:spPr>
              <a:xfrm>
                <a:off x="8465072" y="5394872"/>
                <a:ext cx="305918" cy="430887"/>
              </a:xfrm>
              <a:prstGeom prst="rect">
                <a:avLst/>
              </a:prstGeom>
              <a:blipFill>
                <a:blip r:embed="rId7"/>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4A8B370A-9213-574A-837E-6A39693CBDF6}"/>
                  </a:ext>
                </a:extLst>
              </p:cNvPr>
              <p:cNvSpPr txBox="1"/>
              <p:nvPr/>
            </p:nvSpPr>
            <p:spPr>
              <a:xfrm>
                <a:off x="8778642" y="6820831"/>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40" name="TextBox 39">
                <a:extLst>
                  <a:ext uri="{FF2B5EF4-FFF2-40B4-BE49-F238E27FC236}">
                    <a16:creationId xmlns:a16="http://schemas.microsoft.com/office/drawing/2014/main" id="{4A8B370A-9213-574A-837E-6A39693CBDF6}"/>
                  </a:ext>
                </a:extLst>
              </p:cNvPr>
              <p:cNvSpPr txBox="1">
                <a:spLocks noRot="1" noChangeAspect="1" noMove="1" noResize="1" noEditPoints="1" noAdjustHandles="1" noChangeArrowheads="1" noChangeShapeType="1" noTextEdit="1"/>
              </p:cNvSpPr>
              <p:nvPr/>
            </p:nvSpPr>
            <p:spPr>
              <a:xfrm>
                <a:off x="8778642" y="6820831"/>
                <a:ext cx="1069395" cy="430887"/>
              </a:xfrm>
              <a:prstGeom prst="rect">
                <a:avLst/>
              </a:prstGeom>
              <a:blipFill>
                <a:blip r:embed="rId8"/>
                <a:stretch>
                  <a:fillRect l="-10588" t="-14286" r="-5882" b="-3428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Example: Linear Regression"/>
          <p:cNvSpPr txBox="1">
            <a:spLocks noGrp="1"/>
          </p:cNvSpPr>
          <p:nvPr>
            <p:ph type="title"/>
          </p:nvPr>
        </p:nvSpPr>
        <p:spPr>
          <a:prstGeom prst="rect">
            <a:avLst/>
          </a:prstGeom>
        </p:spPr>
        <p:txBody>
          <a:bodyPr/>
          <a:lstStyle/>
          <a:p>
            <a:pPr lvl="1" defTabSz="490727">
              <a:defRPr sz="6719"/>
            </a:pPr>
            <a:r>
              <a:t>Example: Linear Regression</a:t>
            </a:r>
          </a:p>
        </p:txBody>
      </p:sp>
      <p:sp>
        <p:nvSpPr>
          <p:cNvPr id="238" name="For example, if we map our inputs directly to an output using:…"/>
          <p:cNvSpPr txBox="1">
            <a:spLocks noGrp="1"/>
          </p:cNvSpPr>
          <p:nvPr>
            <p:ph type="body" sz="half" idx="1"/>
          </p:nvPr>
        </p:nvSpPr>
        <p:spPr>
          <a:xfrm>
            <a:off x="952500" y="2590800"/>
            <a:ext cx="5334000" cy="6286500"/>
          </a:xfrm>
          <a:prstGeom prst="rect">
            <a:avLst/>
          </a:prstGeom>
        </p:spPr>
        <p:txBody>
          <a:bodyPr/>
          <a:lstStyle/>
          <a:p>
            <a:r>
              <a:rPr dirty="0"/>
              <a:t>For example, if we map our inputs directly to an output using:</a:t>
            </a:r>
          </a:p>
          <a:p>
            <a:endParaRPr dirty="0"/>
          </a:p>
          <a:p>
            <a:r>
              <a:rPr dirty="0"/>
              <a:t>And use this loss:</a:t>
            </a:r>
          </a:p>
          <a:p>
            <a:endParaRPr dirty="0"/>
          </a:p>
          <a:p>
            <a:r>
              <a:rPr dirty="0"/>
              <a:t>we get linear regression.</a:t>
            </a:r>
          </a:p>
        </p:txBody>
      </p:sp>
      <mc:AlternateContent xmlns:mc="http://schemas.openxmlformats.org/markup-compatibility/2006" xmlns:a14="http://schemas.microsoft.com/office/drawing/2010/main">
        <mc:Choice Requires="a14">
          <p:sp>
            <p:nvSpPr>
              <p:cNvPr id="254" name="Equation"/>
              <p:cNvSpPr txBox="1"/>
              <p:nvPr/>
            </p:nvSpPr>
            <p:spPr>
              <a:xfrm>
                <a:off x="2090213" y="4965145"/>
                <a:ext cx="2331089" cy="39686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𝑤</m:t>
                          </m:r>
                        </m:e>
                        <m:sup>
                          <m:r>
                            <a:rPr sz="3000" i="1">
                              <a:solidFill>
                                <a:srgbClr val="000000"/>
                              </a:solidFill>
                              <a:latin typeface="Cambria Math" panose="02040503050406030204" pitchFamily="18" charset="0"/>
                            </a:rPr>
                            <m:t>𝑇</m:t>
                          </m:r>
                        </m:sup>
                      </m:sSup>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𝑏</m:t>
                      </m:r>
                    </m:oMath>
                  </m:oMathPara>
                </a14:m>
                <a:endParaRPr sz="3000" dirty="0"/>
              </a:p>
            </p:txBody>
          </p:sp>
        </mc:Choice>
        <mc:Fallback xmlns="">
          <p:sp>
            <p:nvSpPr>
              <p:cNvPr id="254" name="Equation"/>
              <p:cNvSpPr txBox="1">
                <a:spLocks noRot="1" noChangeAspect="1" noMove="1" noResize="1" noEditPoints="1" noAdjustHandles="1" noChangeArrowheads="1" noChangeShapeType="1" noTextEdit="1"/>
              </p:cNvSpPr>
              <p:nvPr/>
            </p:nvSpPr>
            <p:spPr>
              <a:xfrm>
                <a:off x="2090213" y="4965145"/>
                <a:ext cx="2331089" cy="396862"/>
              </a:xfrm>
              <a:prstGeom prst="rect">
                <a:avLst/>
              </a:prstGeom>
              <a:blipFill>
                <a:blip r:embed="rId8"/>
                <a:stretch>
                  <a:fillRect l="-7609" r="-17935"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55" name="Equation"/>
              <p:cNvSpPr txBox="1"/>
              <p:nvPr/>
            </p:nvSpPr>
            <p:spPr>
              <a:xfrm>
                <a:off x="2107670" y="6707993"/>
                <a:ext cx="3403047" cy="864339"/>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ar-AE" sz="3000" i="1" smtClean="0">
                          <a:solidFill>
                            <a:srgbClr val="000000"/>
                          </a:solidFill>
                          <a:latin typeface="Cambria Math" panose="02040503050406030204" pitchFamily="18" charset="0"/>
                        </a:rPr>
                        <m:t>𝑙</m:t>
                      </m:r>
                      <m:r>
                        <a:rPr lang="ar-AE" sz="3000" i="1" smtClean="0">
                          <a:solidFill>
                            <a:srgbClr val="000000"/>
                          </a:solidFill>
                          <a:latin typeface="Cambria Math" panose="02040503050406030204" pitchFamily="18" charset="0"/>
                        </a:rPr>
                        <m:t>(</m:t>
                      </m:r>
                      <m:acc>
                        <m:accPr>
                          <m:chr m:val="̂"/>
                          <m:ctrlPr>
                            <a:rPr lang="en-US" sz="3000" b="0" i="1" smtClean="0">
                              <a:solidFill>
                                <a:srgbClr val="000000"/>
                              </a:solidFill>
                              <a:latin typeface="Cambria Math" panose="02040503050406030204" pitchFamily="18" charset="0"/>
                            </a:rPr>
                          </m:ctrlPr>
                        </m:accPr>
                        <m:e>
                          <m:r>
                            <a:rPr lang="en-US" sz="3000" b="0" i="1" smtClean="0">
                              <a:solidFill>
                                <a:srgbClr val="000000"/>
                              </a:solidFill>
                              <a:latin typeface="Cambria Math" panose="02040503050406030204" pitchFamily="18" charset="0"/>
                            </a:rPr>
                            <m:t>𝑦</m:t>
                          </m:r>
                        </m:e>
                      </m:acc>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𝑦</m:t>
                      </m:r>
                      <m:r>
                        <a:rPr lang="ar-AE" sz="3000" i="1">
                          <a:solidFill>
                            <a:srgbClr val="000000"/>
                          </a:solidFill>
                          <a:latin typeface="Cambria Math" panose="02040503050406030204" pitchFamily="18" charset="0"/>
                        </a:rPr>
                        <m:t>)=</m:t>
                      </m:r>
                      <m:f>
                        <m:fPr>
                          <m:ctrlPr>
                            <a:rPr lang="ar-AE" sz="3000" i="1">
                              <a:solidFill>
                                <a:srgbClr val="000000"/>
                              </a:solidFill>
                              <a:latin typeface="Cambria Math" panose="02040503050406030204" pitchFamily="18" charset="0"/>
                            </a:rPr>
                          </m:ctrlPr>
                        </m:fPr>
                        <m:num>
                          <m:r>
                            <a:rPr lang="ar-AE" sz="3000" i="1">
                              <a:solidFill>
                                <a:srgbClr val="000000"/>
                              </a:solidFill>
                              <a:latin typeface="Cambria Math" panose="02040503050406030204" pitchFamily="18" charset="0"/>
                            </a:rPr>
                            <m:t>1</m:t>
                          </m:r>
                        </m:num>
                        <m:den>
                          <m:r>
                            <a:rPr lang="ar-AE" sz="3000" i="1">
                              <a:solidFill>
                                <a:srgbClr val="000000"/>
                              </a:solidFill>
                              <a:latin typeface="Cambria Math" panose="02040503050406030204" pitchFamily="18" charset="0"/>
                            </a:rPr>
                            <m:t>2</m:t>
                          </m:r>
                        </m:den>
                      </m:f>
                      <m:r>
                        <a:rPr lang="ar-AE" sz="3000" i="1">
                          <a:solidFill>
                            <a:srgbClr val="000000"/>
                          </a:solidFill>
                          <a:latin typeface="Cambria Math" panose="02040503050406030204" pitchFamily="18" charset="0"/>
                        </a:rPr>
                        <m:t>(</m:t>
                      </m:r>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𝑦</m:t>
                      </m:r>
                      <m:sSup>
                        <m:sSupPr>
                          <m:ctrlPr>
                            <a:rPr lang="ar-AE" sz="3000" i="1">
                              <a:solidFill>
                                <a:srgbClr val="000000"/>
                              </a:solidFill>
                              <a:latin typeface="Cambria Math" panose="02040503050406030204" pitchFamily="18" charset="0"/>
                            </a:rPr>
                          </m:ctrlPr>
                        </m:sSupPr>
                        <m:e>
                          <m:r>
                            <a:rPr lang="ar-AE" sz="3000" i="1">
                              <a:solidFill>
                                <a:srgbClr val="000000"/>
                              </a:solidFill>
                              <a:latin typeface="Cambria Math" panose="02040503050406030204" pitchFamily="18" charset="0"/>
                            </a:rPr>
                            <m:t>)</m:t>
                          </m:r>
                        </m:e>
                        <m:sup>
                          <m:r>
                            <a:rPr lang="ar-AE" sz="3000" i="1">
                              <a:solidFill>
                                <a:srgbClr val="000000"/>
                              </a:solidFill>
                              <a:latin typeface="Cambria Math" panose="02040503050406030204" pitchFamily="18" charset="0"/>
                            </a:rPr>
                            <m:t>2</m:t>
                          </m:r>
                        </m:sup>
                      </m:sSup>
                    </m:oMath>
                  </m:oMathPara>
                </a14:m>
                <a:endParaRPr sz="3000" dirty="0"/>
              </a:p>
            </p:txBody>
          </p:sp>
        </mc:Choice>
        <mc:Fallback xmlns="">
          <p:sp>
            <p:nvSpPr>
              <p:cNvPr id="255" name="Equation"/>
              <p:cNvSpPr txBox="1">
                <a:spLocks noRot="1" noChangeAspect="1" noMove="1" noResize="1" noEditPoints="1" noAdjustHandles="1" noChangeArrowheads="1" noChangeShapeType="1" noTextEdit="1"/>
              </p:cNvSpPr>
              <p:nvPr/>
            </p:nvSpPr>
            <p:spPr>
              <a:xfrm>
                <a:off x="2107670" y="6707993"/>
                <a:ext cx="3403047" cy="864339"/>
              </a:xfrm>
              <a:prstGeom prst="rect">
                <a:avLst/>
              </a:prstGeom>
              <a:blipFill>
                <a:blip r:embed="rId9"/>
                <a:stretch>
                  <a:fillRect l="-743" t="-2941" b="-13235"/>
                </a:stretch>
              </a:blipFill>
              <a:ln w="12700">
                <a:miter lim="400000"/>
              </a:ln>
            </p:spPr>
            <p:txBody>
              <a:bodyPr/>
              <a:lstStyle/>
              <a:p>
                <a:r>
                  <a:rPr lang="nl-NL">
                    <a:noFill/>
                  </a:rPr>
                  <a:t> </a:t>
                </a:r>
              </a:p>
            </p:txBody>
          </p:sp>
        </mc:Fallback>
      </mc:AlternateContent>
      <p:sp>
        <p:nvSpPr>
          <p:cNvPr id="23" name="Circle">
            <a:extLst>
              <a:ext uri="{FF2B5EF4-FFF2-40B4-BE49-F238E27FC236}">
                <a16:creationId xmlns:a16="http://schemas.microsoft.com/office/drawing/2014/main" xmlns="" id="{D499D309-01E8-824C-A0A1-719AAB87543E}"/>
              </a:ext>
            </a:extLst>
          </p:cNvPr>
          <p:cNvSpPr/>
          <p:nvPr/>
        </p:nvSpPr>
        <p:spPr>
          <a:xfrm>
            <a:off x="9904363" y="3640744"/>
            <a:ext cx="1881883"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4" name="Circle">
            <a:extLst>
              <a:ext uri="{FF2B5EF4-FFF2-40B4-BE49-F238E27FC236}">
                <a16:creationId xmlns:a16="http://schemas.microsoft.com/office/drawing/2014/main" xmlns="" id="{35D0F581-1204-984F-99C9-A4107BBBC262}"/>
              </a:ext>
            </a:extLst>
          </p:cNvPr>
          <p:cNvSpPr/>
          <p:nvPr/>
        </p:nvSpPr>
        <p:spPr>
          <a:xfrm>
            <a:off x="6779021" y="3640744"/>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5" name="Circle">
            <a:extLst>
              <a:ext uri="{FF2B5EF4-FFF2-40B4-BE49-F238E27FC236}">
                <a16:creationId xmlns:a16="http://schemas.microsoft.com/office/drawing/2014/main" xmlns="" id="{D9E9A582-86F7-F54A-9E5A-C8A3E1402B20}"/>
              </a:ext>
            </a:extLst>
          </p:cNvPr>
          <p:cNvSpPr/>
          <p:nvPr/>
        </p:nvSpPr>
        <p:spPr>
          <a:xfrm>
            <a:off x="8290321" y="6074381"/>
            <a:ext cx="1881884" cy="1874838"/>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6" name="Line">
            <a:extLst>
              <a:ext uri="{FF2B5EF4-FFF2-40B4-BE49-F238E27FC236}">
                <a16:creationId xmlns:a16="http://schemas.microsoft.com/office/drawing/2014/main" xmlns="" id="{24B51747-053F-5F48-90B0-7564BD8DF760}"/>
              </a:ext>
            </a:extLst>
          </p:cNvPr>
          <p:cNvSpPr/>
          <p:nvPr/>
        </p:nvSpPr>
        <p:spPr>
          <a:xfrm flipH="1">
            <a:off x="8664823" y="4537185"/>
            <a:ext cx="123562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xmlns="" id="{F8947482-87FF-D146-ABEB-4C10D2534069}"/>
              </a:ext>
            </a:extLst>
          </p:cNvPr>
          <p:cNvSpPr/>
          <p:nvPr/>
        </p:nvSpPr>
        <p:spPr>
          <a:xfrm>
            <a:off x="8143350" y="5496520"/>
            <a:ext cx="523238" cy="704969"/>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8" name="Equation">
                <a:extLst>
                  <a:ext uri="{FF2B5EF4-FFF2-40B4-BE49-F238E27FC236}">
                    <a16:creationId xmlns:a16="http://schemas.microsoft.com/office/drawing/2014/main" xmlns="" id="{542D1A9B-0AA2-914B-8F9C-276A3F254C7E}"/>
                  </a:ext>
                </a:extLst>
              </p:cNvPr>
              <p:cNvSpPr txBox="1"/>
              <p:nvPr/>
            </p:nvSpPr>
            <p:spPr>
              <a:xfrm>
                <a:off x="10534344" y="4451861"/>
                <a:ext cx="699390" cy="30632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28" name="Equation">
                <a:extLst>
                  <a:ext uri="{FF2B5EF4-FFF2-40B4-BE49-F238E27FC236}">
                    <a16:creationId xmlns:a16="http://schemas.microsoft.com/office/drawing/2014/main" id="{542D1A9B-0AA2-914B-8F9C-276A3F254C7E}"/>
                  </a:ext>
                </a:extLst>
              </p:cNvPr>
              <p:cNvSpPr txBox="1">
                <a:spLocks noRot="1" noChangeAspect="1" noMove="1" noResize="1" noEditPoints="1" noAdjustHandles="1" noChangeArrowheads="1" noChangeShapeType="1" noTextEdit="1"/>
              </p:cNvSpPr>
              <p:nvPr/>
            </p:nvSpPr>
            <p:spPr>
              <a:xfrm>
                <a:off x="10534344" y="4451861"/>
                <a:ext cx="699390" cy="306325"/>
              </a:xfrm>
              <a:prstGeom prst="rect">
                <a:avLst/>
              </a:prstGeom>
              <a:blipFill>
                <a:blip r:embed="rId10"/>
                <a:stretch>
                  <a:fillRect l="-12281" r="-12281" b="-56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 name="Equation">
                <a:extLst>
                  <a:ext uri="{FF2B5EF4-FFF2-40B4-BE49-F238E27FC236}">
                    <a16:creationId xmlns:a16="http://schemas.microsoft.com/office/drawing/2014/main" xmlns="" id="{62123200-4B88-AB41-B9C2-5A7A4CC6BD4D}"/>
                  </a:ext>
                </a:extLst>
              </p:cNvPr>
              <p:cNvSpPr txBox="1"/>
              <p:nvPr/>
            </p:nvSpPr>
            <p:spPr>
              <a:xfrm>
                <a:off x="8844461" y="4121875"/>
                <a:ext cx="931758" cy="26289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𝑥</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𝕏</m:t>
                      </m:r>
                    </m:oMath>
                  </m:oMathPara>
                </a14:m>
                <a:endParaRPr sz="3000"/>
              </a:p>
            </p:txBody>
          </p:sp>
        </mc:Choice>
        <mc:Fallback xmlns="">
          <p:sp>
            <p:nvSpPr>
              <p:cNvPr id="29" name="Equation">
                <a:extLst>
                  <a:ext uri="{FF2B5EF4-FFF2-40B4-BE49-F238E27FC236}">
                    <a16:creationId xmlns:a16="http://schemas.microsoft.com/office/drawing/2014/main" id="{62123200-4B88-AB41-B9C2-5A7A4CC6BD4D}"/>
                  </a:ext>
                </a:extLst>
              </p:cNvPr>
              <p:cNvSpPr txBox="1">
                <a:spLocks noRot="1" noChangeAspect="1" noMove="1" noResize="1" noEditPoints="1" noAdjustHandles="1" noChangeArrowheads="1" noChangeShapeType="1" noTextEdit="1"/>
              </p:cNvSpPr>
              <p:nvPr/>
            </p:nvSpPr>
            <p:spPr>
              <a:xfrm>
                <a:off x="8844461" y="4121875"/>
                <a:ext cx="931758" cy="262891"/>
              </a:xfrm>
              <a:prstGeom prst="rect">
                <a:avLst/>
              </a:prstGeom>
              <a:blipFill>
                <a:blip r:embed="rId11"/>
                <a:stretch>
                  <a:fillRect l="-9459" r="-12162" b="-85714"/>
                </a:stretch>
              </a:blipFill>
              <a:ln w="12700">
                <a:miter lim="400000"/>
              </a:ln>
            </p:spPr>
            <p:txBody>
              <a:bodyPr/>
              <a:lstStyle/>
              <a:p>
                <a:r>
                  <a:rPr lang="nl-NL">
                    <a:noFill/>
                  </a:rPr>
                  <a:t> </a:t>
                </a:r>
              </a:p>
            </p:txBody>
          </p:sp>
        </mc:Fallback>
      </mc:AlternateContent>
      <p:sp>
        <p:nvSpPr>
          <p:cNvPr id="30" name="Dataset">
            <a:extLst>
              <a:ext uri="{FF2B5EF4-FFF2-40B4-BE49-F238E27FC236}">
                <a16:creationId xmlns:a16="http://schemas.microsoft.com/office/drawing/2014/main" xmlns="" id="{019BD232-7819-D441-BAA9-49AA38695B76}"/>
              </a:ext>
            </a:extLst>
          </p:cNvPr>
          <p:cNvSpPr txBox="1"/>
          <p:nvPr/>
        </p:nvSpPr>
        <p:spPr>
          <a:xfrm>
            <a:off x="10306887" y="3143005"/>
            <a:ext cx="1076834"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Dataset</a:t>
            </a:r>
          </a:p>
        </p:txBody>
      </p:sp>
      <p:sp>
        <p:nvSpPr>
          <p:cNvPr id="31" name="Network">
            <a:extLst>
              <a:ext uri="{FF2B5EF4-FFF2-40B4-BE49-F238E27FC236}">
                <a16:creationId xmlns:a16="http://schemas.microsoft.com/office/drawing/2014/main" xmlns="" id="{657F6F04-0DA6-B548-B019-EED928B38F58}"/>
              </a:ext>
            </a:extLst>
          </p:cNvPr>
          <p:cNvSpPr txBox="1"/>
          <p:nvPr/>
        </p:nvSpPr>
        <p:spPr>
          <a:xfrm>
            <a:off x="7137820" y="3143005"/>
            <a:ext cx="1164286"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t>Network</a:t>
            </a:r>
          </a:p>
        </p:txBody>
      </p:sp>
      <p:sp>
        <p:nvSpPr>
          <p:cNvPr id="32" name="Loss">
            <a:extLst>
              <a:ext uri="{FF2B5EF4-FFF2-40B4-BE49-F238E27FC236}">
                <a16:creationId xmlns:a16="http://schemas.microsoft.com/office/drawing/2014/main" xmlns="" id="{73501931-9BE0-664F-AB28-404EA5937040}"/>
              </a:ext>
            </a:extLst>
          </p:cNvPr>
          <p:cNvSpPr txBox="1"/>
          <p:nvPr/>
        </p:nvSpPr>
        <p:spPr>
          <a:xfrm>
            <a:off x="8955629" y="8012612"/>
            <a:ext cx="70942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dirty="0"/>
              <a:t>Loss</a:t>
            </a:r>
          </a:p>
        </p:txBody>
      </p:sp>
      <mc:AlternateContent xmlns:mc="http://schemas.openxmlformats.org/markup-compatibility/2006" xmlns:a14="http://schemas.microsoft.com/office/drawing/2010/main">
        <mc:Choice Requires="a14">
          <p:sp>
            <p:nvSpPr>
              <p:cNvPr id="33" name="Equation">
                <a:extLst>
                  <a:ext uri="{FF2B5EF4-FFF2-40B4-BE49-F238E27FC236}">
                    <a16:creationId xmlns:a16="http://schemas.microsoft.com/office/drawing/2014/main" xmlns="" id="{EFFA5799-3FC3-9140-9C2A-C87A61BC5817}"/>
                  </a:ext>
                </a:extLst>
              </p:cNvPr>
              <p:cNvSpPr txBox="1"/>
              <p:nvPr/>
            </p:nvSpPr>
            <p:spPr>
              <a:xfrm>
                <a:off x="10216061" y="5925921"/>
                <a:ext cx="912327" cy="33109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𝑦</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𝕐</m:t>
                      </m:r>
                    </m:oMath>
                  </m:oMathPara>
                </a14:m>
                <a:endParaRPr sz="3000"/>
              </a:p>
            </p:txBody>
          </p:sp>
        </mc:Choice>
        <mc:Fallback xmlns="">
          <p:sp>
            <p:nvSpPr>
              <p:cNvPr id="33" name="Equation">
                <a:extLst>
                  <a:ext uri="{FF2B5EF4-FFF2-40B4-BE49-F238E27FC236}">
                    <a16:creationId xmlns:a16="http://schemas.microsoft.com/office/drawing/2014/main" id="{EFFA5799-3FC3-9140-9C2A-C87A61BC5817}"/>
                  </a:ext>
                </a:extLst>
              </p:cNvPr>
              <p:cNvSpPr txBox="1">
                <a:spLocks noRot="1" noChangeAspect="1" noMove="1" noResize="1" noEditPoints="1" noAdjustHandles="1" noChangeArrowheads="1" noChangeShapeType="1" noTextEdit="1"/>
              </p:cNvSpPr>
              <p:nvPr/>
            </p:nvSpPr>
            <p:spPr>
              <a:xfrm>
                <a:off x="10216061" y="5925921"/>
                <a:ext cx="912327" cy="331090"/>
              </a:xfrm>
              <a:prstGeom prst="rect">
                <a:avLst/>
              </a:prstGeom>
              <a:blipFill>
                <a:blip r:embed="rId12"/>
                <a:stretch>
                  <a:fillRect l="-13889" r="-15278" b="-66667"/>
                </a:stretch>
              </a:blipFill>
              <a:ln w="12700">
                <a:miter lim="400000"/>
              </a:ln>
            </p:spPr>
            <p:txBody>
              <a:bodyPr/>
              <a:lstStyle/>
              <a:p>
                <a:r>
                  <a:rPr lang="nl-NL">
                    <a:noFill/>
                  </a:rPr>
                  <a:t> </a:t>
                </a:r>
              </a:p>
            </p:txBody>
          </p:sp>
        </mc:Fallback>
      </mc:AlternateContent>
      <p:sp>
        <p:nvSpPr>
          <p:cNvPr id="34" name="Line">
            <a:extLst>
              <a:ext uri="{FF2B5EF4-FFF2-40B4-BE49-F238E27FC236}">
                <a16:creationId xmlns:a16="http://schemas.microsoft.com/office/drawing/2014/main" xmlns="" id="{63E5EDEE-2336-3B45-B9B0-817819B115C1}"/>
              </a:ext>
            </a:extLst>
          </p:cNvPr>
          <p:cNvSpPr/>
          <p:nvPr/>
        </p:nvSpPr>
        <p:spPr>
          <a:xfrm flipH="1">
            <a:off x="9714855" y="5362251"/>
            <a:ext cx="570271" cy="76107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 name="Rectangle">
            <a:extLst>
              <a:ext uri="{FF2B5EF4-FFF2-40B4-BE49-F238E27FC236}">
                <a16:creationId xmlns:a16="http://schemas.microsoft.com/office/drawing/2014/main" xmlns="" id="{34BA7E15-0211-A24C-B993-3CECDD96DFEF}"/>
              </a:ext>
            </a:extLst>
          </p:cNvPr>
          <p:cNvSpPr/>
          <p:nvPr/>
        </p:nvSpPr>
        <p:spPr>
          <a:xfrm>
            <a:off x="6502400" y="3094644"/>
            <a:ext cx="5615881" cy="5354646"/>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2DEFF106-B697-F04C-B468-B102CCBFA3F7}"/>
                  </a:ext>
                </a:extLst>
              </p:cNvPr>
              <p:cNvSpPr txBox="1"/>
              <p:nvPr/>
            </p:nvSpPr>
            <p:spPr>
              <a:xfrm>
                <a:off x="6976397" y="4349371"/>
                <a:ext cx="14805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𝑓</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𝑥</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6" name="TextBox 35">
                <a:extLst>
                  <a:ext uri="{FF2B5EF4-FFF2-40B4-BE49-F238E27FC236}">
                    <a16:creationId xmlns:a16="http://schemas.microsoft.com/office/drawing/2014/main" id="{2DEFF106-B697-F04C-B468-B102CCBFA3F7}"/>
                  </a:ext>
                </a:extLst>
              </p:cNvPr>
              <p:cNvSpPr txBox="1">
                <a:spLocks noRot="1" noChangeAspect="1" noMove="1" noResize="1" noEditPoints="1" noAdjustHandles="1" noChangeArrowheads="1" noChangeShapeType="1" noTextEdit="1"/>
              </p:cNvSpPr>
              <p:nvPr/>
            </p:nvSpPr>
            <p:spPr>
              <a:xfrm>
                <a:off x="6976397" y="4349371"/>
                <a:ext cx="1480534" cy="430887"/>
              </a:xfrm>
              <a:prstGeom prst="rect">
                <a:avLst/>
              </a:prstGeom>
              <a:blipFill>
                <a:blip r:embed="rId13"/>
                <a:stretch>
                  <a:fillRect l="-10169" t="-11429" b="-34286"/>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8D5BA301-F99C-4444-9E75-19A2A732837B}"/>
                  </a:ext>
                </a:extLst>
              </p:cNvPr>
              <p:cNvSpPr txBox="1"/>
              <p:nvPr/>
            </p:nvSpPr>
            <p:spPr>
              <a:xfrm>
                <a:off x="8465072" y="5394872"/>
                <a:ext cx="30591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7" name="TextBox 36">
                <a:extLst>
                  <a:ext uri="{FF2B5EF4-FFF2-40B4-BE49-F238E27FC236}">
                    <a16:creationId xmlns:a16="http://schemas.microsoft.com/office/drawing/2014/main" id="{8D5BA301-F99C-4444-9E75-19A2A732837B}"/>
                  </a:ext>
                </a:extLst>
              </p:cNvPr>
              <p:cNvSpPr txBox="1">
                <a:spLocks noRot="1" noChangeAspect="1" noMove="1" noResize="1" noEditPoints="1" noAdjustHandles="1" noChangeArrowheads="1" noChangeShapeType="1" noTextEdit="1"/>
              </p:cNvSpPr>
              <p:nvPr/>
            </p:nvSpPr>
            <p:spPr>
              <a:xfrm>
                <a:off x="8465072" y="5394872"/>
                <a:ext cx="305918" cy="430887"/>
              </a:xfrm>
              <a:prstGeom prst="rect">
                <a:avLst/>
              </a:prstGeom>
              <a:blipFill>
                <a:blip r:embed="rId14"/>
                <a:stretch>
                  <a:fillRect l="-36000" t="-14286" r="-4000" b="-22857"/>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FD5BFCE9-3F9D-8C45-9837-2EF9C8C610A7}"/>
                  </a:ext>
                </a:extLst>
              </p:cNvPr>
              <p:cNvSpPr txBox="1"/>
              <p:nvPr/>
            </p:nvSpPr>
            <p:spPr>
              <a:xfrm>
                <a:off x="8778642" y="6820831"/>
                <a:ext cx="10693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𝑙</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acc>
                        <m:accPr>
                          <m: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ctrlPr>
                        </m:accPr>
                        <m:e>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e>
                      </m:acc>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𝑦</m:t>
                      </m:r>
                      <m:r>
                        <a:rPr kumimoji="0" lang="en-US" sz="2800" b="0"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oMath>
                  </m:oMathPara>
                </a14:m>
                <a:endParaRPr kumimoji="0" lang="nl-NL" sz="28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38" name="TextBox 37">
                <a:extLst>
                  <a:ext uri="{FF2B5EF4-FFF2-40B4-BE49-F238E27FC236}">
                    <a16:creationId xmlns:a16="http://schemas.microsoft.com/office/drawing/2014/main" id="{FD5BFCE9-3F9D-8C45-9837-2EF9C8C610A7}"/>
                  </a:ext>
                </a:extLst>
              </p:cNvPr>
              <p:cNvSpPr txBox="1">
                <a:spLocks noRot="1" noChangeAspect="1" noMove="1" noResize="1" noEditPoints="1" noAdjustHandles="1" noChangeArrowheads="1" noChangeShapeType="1" noTextEdit="1"/>
              </p:cNvSpPr>
              <p:nvPr/>
            </p:nvSpPr>
            <p:spPr>
              <a:xfrm>
                <a:off x="8778642" y="6820831"/>
                <a:ext cx="1069395" cy="430887"/>
              </a:xfrm>
              <a:prstGeom prst="rect">
                <a:avLst/>
              </a:prstGeom>
              <a:blipFill>
                <a:blip r:embed="rId15"/>
                <a:stretch>
                  <a:fillRect l="-10588" t="-14286" r="-5882" b="-34286"/>
                </a:stretch>
              </a:blipFill>
              <a:ln w="12700" cap="flat">
                <a:noFill/>
                <a:miter lim="400000"/>
              </a:ln>
              <a:effectLst/>
            </p:spPr>
            <p:txBody>
              <a:bodyPr/>
              <a:lstStyle/>
              <a:p>
                <a:r>
                  <a:rPr lang="nl-NL">
                    <a:noFill/>
                  </a:rPr>
                  <a:t> </a:t>
                </a:r>
              </a:p>
            </p:txBody>
          </p:sp>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Understanding loss"/>
          <p:cNvSpPr txBox="1">
            <a:spLocks noGrp="1"/>
          </p:cNvSpPr>
          <p:nvPr>
            <p:ph type="title"/>
          </p:nvPr>
        </p:nvSpPr>
        <p:spPr>
          <a:prstGeom prst="rect">
            <a:avLst/>
          </a:prstGeom>
        </p:spPr>
        <p:txBody>
          <a:bodyPr/>
          <a:lstStyle/>
          <a:p>
            <a:pPr lvl="1"/>
            <a:r>
              <a:t>Understanding loss</a:t>
            </a:r>
          </a:p>
        </p:txBody>
      </p:sp>
      <mc:AlternateContent xmlns:mc="http://schemas.openxmlformats.org/markup-compatibility/2006" xmlns:a14="http://schemas.microsoft.com/office/drawing/2010/main">
        <mc:Choice Requires="a14">
          <p:sp>
            <p:nvSpPr>
              <p:cNvPr id="259" name="Equation"/>
              <p:cNvSpPr txBox="1"/>
              <p:nvPr/>
            </p:nvSpPr>
            <p:spPr>
              <a:xfrm>
                <a:off x="1107911" y="2781080"/>
                <a:ext cx="4981642" cy="461665"/>
              </a:xfrm>
              <a:prstGeom prst="rect">
                <a:avLst/>
              </a:prstGeom>
              <a:ln w="12700">
                <a:miter lim="400000"/>
              </a:ln>
            </p:spPr>
            <p:txBody>
              <a:bodyPr wrap="squar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oMath>
                  </m:oMathPara>
                </a14:m>
                <a:endParaRPr sz="3000" dirty="0"/>
              </a:p>
            </p:txBody>
          </p:sp>
        </mc:Choice>
        <mc:Fallback xmlns="">
          <p:sp>
            <p:nvSpPr>
              <p:cNvPr id="259" name="Equation"/>
              <p:cNvSpPr txBox="1">
                <a:spLocks noRot="1" noChangeAspect="1" noMove="1" noResize="1" noEditPoints="1" noAdjustHandles="1" noChangeArrowheads="1" noChangeShapeType="1" noTextEdit="1"/>
              </p:cNvSpPr>
              <p:nvPr/>
            </p:nvSpPr>
            <p:spPr>
              <a:xfrm>
                <a:off x="1107911" y="2781080"/>
                <a:ext cx="4981642" cy="461665"/>
              </a:xfrm>
              <a:prstGeom prst="rect">
                <a:avLst/>
              </a:prstGeom>
              <a:blipFill>
                <a:blip r:embed="rId2"/>
                <a:stretch>
                  <a:fillRect b="-37838"/>
                </a:stretch>
              </a:blipFill>
              <a:ln w="12700">
                <a:miter lim="400000"/>
              </a:ln>
            </p:spPr>
            <p:txBody>
              <a:bodyPr/>
              <a:lstStyle/>
              <a:p>
                <a:r>
                  <a:rPr lang="nl-NL">
                    <a:noFill/>
                  </a:rPr>
                  <a:t> </a:t>
                </a:r>
              </a:p>
            </p:txBody>
          </p:sp>
        </mc:Fallback>
      </mc:AlternateContent>
      <p:sp>
        <p:nvSpPr>
          <p:cNvPr id="260" name="3 data points"/>
          <p:cNvSpPr txBox="1"/>
          <p:nvPr/>
        </p:nvSpPr>
        <p:spPr>
          <a:xfrm>
            <a:off x="2193340" y="2102881"/>
            <a:ext cx="220733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sz="2800" dirty="0"/>
              <a:t>3 data points</a:t>
            </a:r>
          </a:p>
        </p:txBody>
      </p:sp>
      <mc:AlternateContent xmlns:mc="http://schemas.openxmlformats.org/markup-compatibility/2006" xmlns:a14="http://schemas.microsoft.com/office/drawing/2010/main">
        <mc:Choice Requires="a14">
          <p:sp>
            <p:nvSpPr>
              <p:cNvPr id="261" name="Equation"/>
              <p:cNvSpPr txBox="1"/>
              <p:nvPr/>
            </p:nvSpPr>
            <p:spPr>
              <a:xfrm>
                <a:off x="1751881" y="3331851"/>
                <a:ext cx="1519259" cy="39165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oMath>
                  </m:oMathPara>
                </a14:m>
                <a:endParaRPr sz="3000"/>
              </a:p>
            </p:txBody>
          </p:sp>
        </mc:Choice>
        <mc:Fallback xmlns="">
          <p:sp>
            <p:nvSpPr>
              <p:cNvPr id="261" name="Equation"/>
              <p:cNvSpPr txBox="1">
                <a:spLocks noRot="1" noChangeAspect="1" noMove="1" noResize="1" noEditPoints="1" noAdjustHandles="1" noChangeArrowheads="1" noChangeShapeType="1" noTextEdit="1"/>
              </p:cNvSpPr>
              <p:nvPr/>
            </p:nvSpPr>
            <p:spPr>
              <a:xfrm>
                <a:off x="1751881" y="3331851"/>
                <a:ext cx="1519259" cy="391654"/>
              </a:xfrm>
              <a:prstGeom prst="rect">
                <a:avLst/>
              </a:prstGeom>
              <a:blipFill>
                <a:blip r:embed="rId3"/>
                <a:stretch>
                  <a:fillRect l="-5785" r="-23140"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2" name="Equation"/>
              <p:cNvSpPr txBox="1"/>
              <p:nvPr/>
            </p:nvSpPr>
            <p:spPr>
              <a:xfrm>
                <a:off x="3834095" y="3331851"/>
                <a:ext cx="987003" cy="402703"/>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2</m:t>
                      </m:r>
                    </m:oMath>
                  </m:oMathPara>
                </a14:m>
                <a:endParaRPr sz="3000"/>
              </a:p>
            </p:txBody>
          </p:sp>
        </mc:Choice>
        <mc:Fallback xmlns="">
          <p:sp>
            <p:nvSpPr>
              <p:cNvPr id="262" name="Equation"/>
              <p:cNvSpPr txBox="1">
                <a:spLocks noRot="1" noChangeAspect="1" noMove="1" noResize="1" noEditPoints="1" noAdjustHandles="1" noChangeArrowheads="1" noChangeShapeType="1" noTextEdit="1"/>
              </p:cNvSpPr>
              <p:nvPr/>
            </p:nvSpPr>
            <p:spPr>
              <a:xfrm>
                <a:off x="3834095" y="3331851"/>
                <a:ext cx="987003" cy="402703"/>
              </a:xfrm>
              <a:prstGeom prst="rect">
                <a:avLst/>
              </a:prstGeom>
              <a:blipFill>
                <a:blip r:embed="rId4"/>
                <a:stretch>
                  <a:fillRect l="-12658" r="-24051" b="-39394"/>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3" name="Equation"/>
              <p:cNvSpPr txBox="1"/>
              <p:nvPr/>
            </p:nvSpPr>
            <p:spPr>
              <a:xfrm>
                <a:off x="1751881" y="3978132"/>
                <a:ext cx="1519259" cy="39165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oMath>
                  </m:oMathPara>
                </a14:m>
                <a:endParaRPr sz="3000"/>
              </a:p>
            </p:txBody>
          </p:sp>
        </mc:Choice>
        <mc:Fallback xmlns="">
          <p:sp>
            <p:nvSpPr>
              <p:cNvPr id="263" name="Equation"/>
              <p:cNvSpPr txBox="1">
                <a:spLocks noRot="1" noChangeAspect="1" noMove="1" noResize="1" noEditPoints="1" noAdjustHandles="1" noChangeArrowheads="1" noChangeShapeType="1" noTextEdit="1"/>
              </p:cNvSpPr>
              <p:nvPr/>
            </p:nvSpPr>
            <p:spPr>
              <a:xfrm>
                <a:off x="1751881" y="3978132"/>
                <a:ext cx="1519259" cy="391654"/>
              </a:xfrm>
              <a:prstGeom prst="rect">
                <a:avLst/>
              </a:prstGeom>
              <a:blipFill>
                <a:blip r:embed="rId5"/>
                <a:stretch>
                  <a:fillRect l="-5785" r="-23967"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4" name="Equation"/>
              <p:cNvSpPr txBox="1"/>
              <p:nvPr/>
            </p:nvSpPr>
            <p:spPr>
              <a:xfrm>
                <a:off x="3834095" y="3978132"/>
                <a:ext cx="956523" cy="402703"/>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oMath>
                  </m:oMathPara>
                </a14:m>
                <a:endParaRPr sz="3000"/>
              </a:p>
            </p:txBody>
          </p:sp>
        </mc:Choice>
        <mc:Fallback xmlns="">
          <p:sp>
            <p:nvSpPr>
              <p:cNvPr id="264" name="Equation"/>
              <p:cNvSpPr txBox="1">
                <a:spLocks noRot="1" noChangeAspect="1" noMove="1" noResize="1" noEditPoints="1" noAdjustHandles="1" noChangeArrowheads="1" noChangeShapeType="1" noTextEdit="1"/>
              </p:cNvSpPr>
              <p:nvPr/>
            </p:nvSpPr>
            <p:spPr>
              <a:xfrm>
                <a:off x="3834095" y="3978132"/>
                <a:ext cx="956523" cy="402703"/>
              </a:xfrm>
              <a:prstGeom prst="rect">
                <a:avLst/>
              </a:prstGeom>
              <a:blipFill>
                <a:blip r:embed="rId6"/>
                <a:stretch>
                  <a:fillRect l="-13158" r="-28947" b="-39394"/>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5" name="Equation"/>
              <p:cNvSpPr txBox="1"/>
              <p:nvPr/>
            </p:nvSpPr>
            <p:spPr>
              <a:xfrm>
                <a:off x="1777749" y="4586696"/>
                <a:ext cx="1519259" cy="391653"/>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oMath>
                  </m:oMathPara>
                </a14:m>
                <a:endParaRPr sz="3000"/>
              </a:p>
            </p:txBody>
          </p:sp>
        </mc:Choice>
        <mc:Fallback xmlns="">
          <p:sp>
            <p:nvSpPr>
              <p:cNvPr id="265" name="Equation"/>
              <p:cNvSpPr txBox="1">
                <a:spLocks noRot="1" noChangeAspect="1" noMove="1" noResize="1" noEditPoints="1" noAdjustHandles="1" noChangeArrowheads="1" noChangeShapeType="1" noTextEdit="1"/>
              </p:cNvSpPr>
              <p:nvPr/>
            </p:nvSpPr>
            <p:spPr>
              <a:xfrm>
                <a:off x="1777749" y="4586696"/>
                <a:ext cx="1519259" cy="391653"/>
              </a:xfrm>
              <a:prstGeom prst="rect">
                <a:avLst/>
              </a:prstGeom>
              <a:blipFill>
                <a:blip r:embed="rId7"/>
                <a:stretch>
                  <a:fillRect l="-5785" r="-23140"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6" name="Equation"/>
              <p:cNvSpPr txBox="1"/>
              <p:nvPr/>
            </p:nvSpPr>
            <p:spPr>
              <a:xfrm>
                <a:off x="3859963" y="4586696"/>
                <a:ext cx="987765" cy="40270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oMath>
                  </m:oMathPara>
                </a14:m>
                <a:endParaRPr sz="3000"/>
              </a:p>
            </p:txBody>
          </p:sp>
        </mc:Choice>
        <mc:Fallback xmlns="">
          <p:sp>
            <p:nvSpPr>
              <p:cNvPr id="266" name="Equation"/>
              <p:cNvSpPr txBox="1">
                <a:spLocks noRot="1" noChangeAspect="1" noMove="1" noResize="1" noEditPoints="1" noAdjustHandles="1" noChangeArrowheads="1" noChangeShapeType="1" noTextEdit="1"/>
              </p:cNvSpPr>
              <p:nvPr/>
            </p:nvSpPr>
            <p:spPr>
              <a:xfrm>
                <a:off x="3859963" y="4586696"/>
                <a:ext cx="987765" cy="402702"/>
              </a:xfrm>
              <a:prstGeom prst="rect">
                <a:avLst/>
              </a:prstGeom>
              <a:blipFill>
                <a:blip r:embed="rId8"/>
                <a:stretch>
                  <a:fillRect l="-12658" r="-24051" b="-39394"/>
                </a:stretch>
              </a:blipFill>
              <a:ln w="12700">
                <a:miter lim="400000"/>
              </a:ln>
            </p:spPr>
            <p:txBody>
              <a:bodyPr/>
              <a:lstStyle/>
              <a:p>
                <a:r>
                  <a:rPr lang="nl-NL">
                    <a:noFill/>
                  </a:rPr>
                  <a:t> </a:t>
                </a:r>
              </a:p>
            </p:txBody>
          </p:sp>
        </mc:Fallback>
      </mc:AlternateContent>
      <p:sp>
        <p:nvSpPr>
          <p:cNvPr id="267" name="Circle"/>
          <p:cNvSpPr/>
          <p:nvPr/>
        </p:nvSpPr>
        <p:spPr>
          <a:xfrm>
            <a:off x="9001649" y="5548688"/>
            <a:ext cx="737610" cy="737884"/>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68" name="Circle"/>
          <p:cNvSpPr/>
          <p:nvPr/>
        </p:nvSpPr>
        <p:spPr>
          <a:xfrm>
            <a:off x="9001649" y="7039970"/>
            <a:ext cx="737610" cy="737884"/>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69" name="Circle"/>
          <p:cNvSpPr/>
          <p:nvPr/>
        </p:nvSpPr>
        <p:spPr>
          <a:xfrm>
            <a:off x="11511052" y="6726936"/>
            <a:ext cx="737610" cy="737883"/>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70" name="Circle"/>
          <p:cNvSpPr/>
          <p:nvPr/>
        </p:nvSpPr>
        <p:spPr>
          <a:xfrm>
            <a:off x="9001649" y="8531298"/>
            <a:ext cx="737610" cy="737883"/>
          </a:xfrm>
          <a:prstGeom prst="ellipse">
            <a:avLst/>
          </a:prstGeom>
          <a:solidFill>
            <a:srgbClr val="FFFFFF"/>
          </a:solidFill>
          <a:ln w="25400">
            <a:solidFill>
              <a:srgbClr val="000000"/>
            </a:solidFill>
            <a:miter lim="400000"/>
          </a:ln>
        </p:spPr>
        <p:txBody>
          <a:bodyPr lIns="50800" tIns="50800" rIns="50800" bIns="50800" anchor="ctr"/>
          <a:lstStyle/>
          <a:p>
            <a:pPr>
              <a:defRPr sz="2200" b="0">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71" name="Equation"/>
              <p:cNvSpPr txBox="1"/>
              <p:nvPr/>
            </p:nvSpPr>
            <p:spPr>
              <a:xfrm>
                <a:off x="9233996" y="5619611"/>
                <a:ext cx="272917" cy="26354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𝑥</m:t>
                          </m:r>
                        </m:e>
                        <m:sub>
                          <m:r>
                            <a:rPr sz="3000" i="1">
                              <a:solidFill>
                                <a:srgbClr val="000000"/>
                              </a:solidFill>
                              <a:latin typeface="Cambria Math" panose="02040503050406030204" pitchFamily="18" charset="0"/>
                            </a:rPr>
                            <m:t>1</m:t>
                          </m:r>
                        </m:sub>
                      </m:sSub>
                    </m:oMath>
                  </m:oMathPara>
                </a14:m>
                <a:endParaRPr sz="3000" dirty="0"/>
              </a:p>
            </p:txBody>
          </p:sp>
        </mc:Choice>
        <mc:Fallback xmlns="">
          <p:sp>
            <p:nvSpPr>
              <p:cNvPr id="271" name="Equation"/>
              <p:cNvSpPr txBox="1">
                <a:spLocks noRot="1" noChangeAspect="1" noMove="1" noResize="1" noEditPoints="1" noAdjustHandles="1" noChangeArrowheads="1" noChangeShapeType="1" noTextEdit="1"/>
              </p:cNvSpPr>
              <p:nvPr/>
            </p:nvSpPr>
            <p:spPr>
              <a:xfrm>
                <a:off x="9233996" y="5619611"/>
                <a:ext cx="272917" cy="263542"/>
              </a:xfrm>
              <a:prstGeom prst="rect">
                <a:avLst/>
              </a:prstGeom>
              <a:blipFill>
                <a:blip r:embed="rId9"/>
                <a:stretch>
                  <a:fillRect l="-26087" r="-52174" b="-9545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72" name="Equation"/>
              <p:cNvSpPr txBox="1"/>
              <p:nvPr/>
            </p:nvSpPr>
            <p:spPr>
              <a:xfrm>
                <a:off x="9233996" y="7160766"/>
                <a:ext cx="301861" cy="26354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𝑥</m:t>
                          </m:r>
                        </m:e>
                        <m:sub>
                          <m:r>
                            <a:rPr sz="3000" i="1">
                              <a:solidFill>
                                <a:srgbClr val="000000"/>
                              </a:solidFill>
                              <a:latin typeface="Cambria Math" panose="02040503050406030204" pitchFamily="18" charset="0"/>
                            </a:rPr>
                            <m:t>2</m:t>
                          </m:r>
                        </m:sub>
                      </m:sSub>
                    </m:oMath>
                  </m:oMathPara>
                </a14:m>
                <a:endParaRPr sz="3000"/>
              </a:p>
            </p:txBody>
          </p:sp>
        </mc:Choice>
        <mc:Fallback xmlns="">
          <p:sp>
            <p:nvSpPr>
              <p:cNvPr id="272" name="Equation"/>
              <p:cNvSpPr txBox="1">
                <a:spLocks noRot="1" noChangeAspect="1" noMove="1" noResize="1" noEditPoints="1" noAdjustHandles="1" noChangeArrowheads="1" noChangeShapeType="1" noTextEdit="1"/>
              </p:cNvSpPr>
              <p:nvPr/>
            </p:nvSpPr>
            <p:spPr>
              <a:xfrm>
                <a:off x="9233996" y="7160766"/>
                <a:ext cx="301861" cy="263542"/>
              </a:xfrm>
              <a:prstGeom prst="rect">
                <a:avLst/>
              </a:prstGeom>
              <a:blipFill>
                <a:blip r:embed="rId10"/>
                <a:stretch>
                  <a:fillRect l="-24000" r="-44000" b="-100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73" name="Equation"/>
              <p:cNvSpPr txBox="1"/>
              <p:nvPr/>
            </p:nvSpPr>
            <p:spPr>
              <a:xfrm>
                <a:off x="9284538" y="8652048"/>
                <a:ext cx="171832" cy="264796"/>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𝑏</m:t>
                      </m:r>
                    </m:oMath>
                  </m:oMathPara>
                </a14:m>
                <a:endParaRPr sz="3000"/>
              </a:p>
            </p:txBody>
          </p:sp>
        </mc:Choice>
        <mc:Fallback xmlns="">
          <p:sp>
            <p:nvSpPr>
              <p:cNvPr id="273" name="Equation"/>
              <p:cNvSpPr txBox="1">
                <a:spLocks noRot="1" noChangeAspect="1" noMove="1" noResize="1" noEditPoints="1" noAdjustHandles="1" noChangeArrowheads="1" noChangeShapeType="1" noTextEdit="1"/>
              </p:cNvSpPr>
              <p:nvPr/>
            </p:nvSpPr>
            <p:spPr>
              <a:xfrm>
                <a:off x="9284538" y="8652048"/>
                <a:ext cx="171832" cy="264796"/>
              </a:xfrm>
              <a:prstGeom prst="rect">
                <a:avLst/>
              </a:prstGeom>
              <a:blipFill>
                <a:blip r:embed="rId11"/>
                <a:stretch>
                  <a:fillRect l="-66667" r="-80000" b="-818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74" name="Equation"/>
              <p:cNvSpPr txBox="1"/>
              <p:nvPr/>
            </p:nvSpPr>
            <p:spPr>
              <a:xfrm>
                <a:off x="11706224" y="6851655"/>
                <a:ext cx="328808"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oMath>
                  </m:oMathPara>
                </a14:m>
                <a:endParaRPr sz="3000" dirty="0"/>
              </a:p>
            </p:txBody>
          </p:sp>
        </mc:Choice>
        <mc:Fallback xmlns="">
          <p:sp>
            <p:nvSpPr>
              <p:cNvPr id="274" name="Equation"/>
              <p:cNvSpPr txBox="1">
                <a:spLocks noRot="1" noChangeAspect="1" noMove="1" noResize="1" noEditPoints="1" noAdjustHandles="1" noChangeArrowheads="1" noChangeShapeType="1" noTextEdit="1"/>
              </p:cNvSpPr>
              <p:nvPr/>
            </p:nvSpPr>
            <p:spPr>
              <a:xfrm>
                <a:off x="11706224" y="6851655"/>
                <a:ext cx="328808" cy="461665"/>
              </a:xfrm>
              <a:prstGeom prst="rect">
                <a:avLst/>
              </a:prstGeom>
              <a:blipFill>
                <a:blip r:embed="rId12"/>
                <a:stretch>
                  <a:fillRect l="-22222" t="-13889" r="-18519" b="-22222"/>
                </a:stretch>
              </a:blipFill>
              <a:ln w="12700">
                <a:miter lim="400000"/>
              </a:ln>
            </p:spPr>
            <p:txBody>
              <a:bodyPr/>
              <a:lstStyle/>
              <a:p>
                <a:r>
                  <a:rPr lang="nl-NL">
                    <a:noFill/>
                  </a:rPr>
                  <a:t> </a:t>
                </a:r>
              </a:p>
            </p:txBody>
          </p:sp>
        </mc:Fallback>
      </mc:AlternateContent>
      <p:sp>
        <p:nvSpPr>
          <p:cNvPr id="275" name="Line"/>
          <p:cNvSpPr/>
          <p:nvPr/>
        </p:nvSpPr>
        <p:spPr>
          <a:xfrm flipV="1">
            <a:off x="9819676" y="7310997"/>
            <a:ext cx="1618928" cy="1369268"/>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6" name="Line"/>
          <p:cNvSpPr/>
          <p:nvPr/>
        </p:nvSpPr>
        <p:spPr>
          <a:xfrm flipV="1">
            <a:off x="9819676" y="7124525"/>
            <a:ext cx="1613213" cy="343297"/>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7" name="Line"/>
          <p:cNvSpPr/>
          <p:nvPr/>
        </p:nvSpPr>
        <p:spPr>
          <a:xfrm>
            <a:off x="9860049" y="5929506"/>
            <a:ext cx="1565100" cy="1002175"/>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78" name="Equation"/>
              <p:cNvSpPr txBox="1"/>
              <p:nvPr/>
            </p:nvSpPr>
            <p:spPr>
              <a:xfrm>
                <a:off x="10642599" y="5832156"/>
                <a:ext cx="993428" cy="35307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𝑤</m:t>
                          </m:r>
                        </m:e>
                        <m:sub>
                          <m:r>
                            <a:rPr sz="3000" i="1">
                              <a:solidFill>
                                <a:srgbClr val="000000"/>
                              </a:solidFill>
                              <a:latin typeface="Cambria Math" panose="02040503050406030204" pitchFamily="18" charset="0"/>
                            </a:rPr>
                            <m:t>1</m:t>
                          </m:r>
                        </m:sub>
                      </m:sSub>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oMath>
                  </m:oMathPara>
                </a14:m>
                <a:endParaRPr sz="3000" dirty="0"/>
              </a:p>
            </p:txBody>
          </p:sp>
        </mc:Choice>
        <mc:Fallback xmlns="">
          <p:sp>
            <p:nvSpPr>
              <p:cNvPr id="278" name="Equation"/>
              <p:cNvSpPr txBox="1">
                <a:spLocks noRot="1" noChangeAspect="1" noMove="1" noResize="1" noEditPoints="1" noAdjustHandles="1" noChangeArrowheads="1" noChangeShapeType="1" noTextEdit="1"/>
              </p:cNvSpPr>
              <p:nvPr/>
            </p:nvSpPr>
            <p:spPr>
              <a:xfrm>
                <a:off x="10642599" y="5832156"/>
                <a:ext cx="993428" cy="353077"/>
              </a:xfrm>
              <a:prstGeom prst="rect">
                <a:avLst/>
              </a:prstGeom>
              <a:blipFill>
                <a:blip r:embed="rId13"/>
                <a:stretch>
                  <a:fillRect l="-8861" r="-27848" b="-48276"/>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79" name="Equation"/>
              <p:cNvSpPr txBox="1"/>
              <p:nvPr/>
            </p:nvSpPr>
            <p:spPr>
              <a:xfrm>
                <a:off x="9750533" y="6784053"/>
                <a:ext cx="1295942" cy="357649"/>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𝑤</m:t>
                          </m:r>
                        </m:e>
                        <m:sub>
                          <m:r>
                            <a:rPr sz="3000" i="1">
                              <a:solidFill>
                                <a:srgbClr val="000000"/>
                              </a:solidFill>
                              <a:latin typeface="Cambria Math" panose="02040503050406030204" pitchFamily="18" charset="0"/>
                            </a:rPr>
                            <m:t>2</m:t>
                          </m:r>
                        </m:sub>
                      </m:sSub>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5</m:t>
                      </m:r>
                    </m:oMath>
                  </m:oMathPara>
                </a14:m>
                <a:endParaRPr sz="3000" dirty="0"/>
              </a:p>
            </p:txBody>
          </p:sp>
        </mc:Choice>
        <mc:Fallback xmlns="">
          <p:sp>
            <p:nvSpPr>
              <p:cNvPr id="279" name="Equation"/>
              <p:cNvSpPr txBox="1">
                <a:spLocks noRot="1" noChangeAspect="1" noMove="1" noResize="1" noEditPoints="1" noAdjustHandles="1" noChangeArrowheads="1" noChangeShapeType="1" noTextEdit="1"/>
              </p:cNvSpPr>
              <p:nvPr/>
            </p:nvSpPr>
            <p:spPr>
              <a:xfrm>
                <a:off x="9750533" y="6784053"/>
                <a:ext cx="1295942" cy="357649"/>
              </a:xfrm>
              <a:prstGeom prst="rect">
                <a:avLst/>
              </a:prstGeom>
              <a:blipFill>
                <a:blip r:embed="rId14"/>
                <a:stretch>
                  <a:fillRect l="-7843" r="-20588" b="-48276"/>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0" name="Equation"/>
              <p:cNvSpPr txBox="1"/>
              <p:nvPr/>
            </p:nvSpPr>
            <p:spPr>
              <a:xfrm>
                <a:off x="10371584" y="8745475"/>
                <a:ext cx="836127" cy="26594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𝑏</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oMath>
                  </m:oMathPara>
                </a14:m>
                <a:endParaRPr sz="3000"/>
              </a:p>
            </p:txBody>
          </p:sp>
        </mc:Choice>
        <mc:Fallback xmlns="">
          <p:sp>
            <p:nvSpPr>
              <p:cNvPr id="280" name="Equation"/>
              <p:cNvSpPr txBox="1">
                <a:spLocks noRot="1" noChangeAspect="1" noMove="1" noResize="1" noEditPoints="1" noAdjustHandles="1" noChangeArrowheads="1" noChangeShapeType="1" noTextEdit="1"/>
              </p:cNvSpPr>
              <p:nvPr/>
            </p:nvSpPr>
            <p:spPr>
              <a:xfrm>
                <a:off x="10371584" y="8745475"/>
                <a:ext cx="836127" cy="265940"/>
              </a:xfrm>
              <a:prstGeom prst="rect">
                <a:avLst/>
              </a:prstGeom>
              <a:blipFill>
                <a:blip r:embed="rId15"/>
                <a:stretch>
                  <a:fillRect l="-16667" r="-25758" b="-818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1" name="Equation"/>
              <p:cNvSpPr txBox="1"/>
              <p:nvPr/>
            </p:nvSpPr>
            <p:spPr>
              <a:xfrm>
                <a:off x="531308" y="6912384"/>
                <a:ext cx="1519259" cy="39165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oMath>
                  </m:oMathPara>
                </a14:m>
                <a:endParaRPr sz="3000"/>
              </a:p>
            </p:txBody>
          </p:sp>
        </mc:Choice>
        <mc:Fallback xmlns="">
          <p:sp>
            <p:nvSpPr>
              <p:cNvPr id="281" name="Equation"/>
              <p:cNvSpPr txBox="1">
                <a:spLocks noRot="1" noChangeAspect="1" noMove="1" noResize="1" noEditPoints="1" noAdjustHandles="1" noChangeArrowheads="1" noChangeShapeType="1" noTextEdit="1"/>
              </p:cNvSpPr>
              <p:nvPr/>
            </p:nvSpPr>
            <p:spPr>
              <a:xfrm>
                <a:off x="531308" y="6912384"/>
                <a:ext cx="1519259" cy="391654"/>
              </a:xfrm>
              <a:prstGeom prst="rect">
                <a:avLst/>
              </a:prstGeom>
              <a:blipFill>
                <a:blip r:embed="rId16"/>
                <a:stretch>
                  <a:fillRect l="-5833" r="-24167"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2" name="Equation"/>
              <p:cNvSpPr txBox="1"/>
              <p:nvPr/>
            </p:nvSpPr>
            <p:spPr>
              <a:xfrm>
                <a:off x="2427134" y="6919446"/>
                <a:ext cx="2956387"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5</m:t>
                      </m:r>
                    </m:oMath>
                  </m:oMathPara>
                </a14:m>
                <a:endParaRPr sz="3000" dirty="0"/>
              </a:p>
            </p:txBody>
          </p:sp>
        </mc:Choice>
        <mc:Fallback xmlns="">
          <p:sp>
            <p:nvSpPr>
              <p:cNvPr id="282" name="Equation"/>
              <p:cNvSpPr txBox="1">
                <a:spLocks noRot="1" noChangeAspect="1" noMove="1" noResize="1" noEditPoints="1" noAdjustHandles="1" noChangeArrowheads="1" noChangeShapeType="1" noTextEdit="1"/>
              </p:cNvSpPr>
              <p:nvPr/>
            </p:nvSpPr>
            <p:spPr>
              <a:xfrm>
                <a:off x="2427134" y="6919446"/>
                <a:ext cx="2956387" cy="461665"/>
              </a:xfrm>
              <a:prstGeom prst="rect">
                <a:avLst/>
              </a:prstGeom>
              <a:blipFill>
                <a:blip r:embed="rId17"/>
                <a:stretch>
                  <a:fillRect l="-3419" t="-10811" r="-2137"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3" name="Equation"/>
              <p:cNvSpPr txBox="1"/>
              <p:nvPr/>
            </p:nvSpPr>
            <p:spPr>
              <a:xfrm>
                <a:off x="5362283" y="6922423"/>
                <a:ext cx="2516843"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𝑙</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1</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5</m:t>
                      </m:r>
                    </m:oMath>
                  </m:oMathPara>
                </a14:m>
                <a:endParaRPr sz="3000" dirty="0"/>
              </a:p>
            </p:txBody>
          </p:sp>
        </mc:Choice>
        <mc:Fallback xmlns="">
          <p:sp>
            <p:nvSpPr>
              <p:cNvPr id="283" name="Equation"/>
              <p:cNvSpPr txBox="1">
                <a:spLocks noRot="1" noChangeAspect="1" noMove="1" noResize="1" noEditPoints="1" noAdjustHandles="1" noChangeArrowheads="1" noChangeShapeType="1" noTextEdit="1"/>
              </p:cNvSpPr>
              <p:nvPr/>
            </p:nvSpPr>
            <p:spPr>
              <a:xfrm>
                <a:off x="5362283" y="6922423"/>
                <a:ext cx="2516843" cy="461665"/>
              </a:xfrm>
              <a:prstGeom prst="rect">
                <a:avLst/>
              </a:prstGeom>
              <a:blipFill>
                <a:blip r:embed="rId18"/>
                <a:stretch>
                  <a:fillRect l="-2513" t="-10811" r="-2513"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4" name="Equation"/>
              <p:cNvSpPr txBox="1"/>
              <p:nvPr/>
            </p:nvSpPr>
            <p:spPr>
              <a:xfrm>
                <a:off x="7492353" y="2652013"/>
                <a:ext cx="3968009" cy="461665"/>
              </a:xfrm>
              <a:prstGeom prst="rect">
                <a:avLst/>
              </a:prstGeom>
              <a:ln w="12700">
                <a:miter lim="400000"/>
              </a:ln>
            </p:spPr>
            <p:txBody>
              <a:bodyPr wrap="none" lIns="0" tIns="0" rIns="0" bIns="0">
                <a:spAutoFit/>
              </a:bodyPr>
              <a:lstStyle/>
              <a:p>
                <a:pPr algn="l" defTabSz="914400" latinLnBrk="1">
                  <a:defRPr sz="1800" b="0"/>
                </a:pPr>
                <a:r>
                  <a:rPr lang="en-US" sz="3000" b="0" dirty="0">
                    <a:solidFill>
                      <a:srgbClr val="000000"/>
                    </a:solidFill>
                  </a:rPr>
                  <a:t>L</a:t>
                </a:r>
                <a14:m>
                  <m:oMath xmlns:m="http://schemas.openxmlformats.org/officeDocument/2006/math">
                    <m:r>
                      <a:rPr lang="en-US" sz="3000" b="0" i="1" smtClean="0">
                        <a:solidFill>
                          <a:srgbClr val="000000"/>
                        </a:solidFill>
                        <a:latin typeface="Cambria Math" panose="02040503050406030204" pitchFamily="18" charset="0"/>
                      </a:rPr>
                      <m:t>𝑜𝑠𝑠</m:t>
                    </m:r>
                    <m:r>
                      <a:rPr lang="en-US" sz="3000" b="0" i="1" smtClean="0">
                        <a:solidFill>
                          <a:srgbClr val="000000"/>
                        </a:solidFill>
                        <a:latin typeface="Cambria Math" panose="02040503050406030204" pitchFamily="18" charset="0"/>
                      </a:rPr>
                      <m:t>=</m:t>
                    </m:r>
                    <m:r>
                      <a:rPr lang="ar-AE" sz="3000" i="1" smtClean="0">
                        <a:solidFill>
                          <a:srgbClr val="000000"/>
                        </a:solidFill>
                        <a:latin typeface="Cambria Math" panose="02040503050406030204" pitchFamily="18" charset="0"/>
                      </a:rPr>
                      <m:t>𝑙</m:t>
                    </m:r>
                    <m:r>
                      <a:rPr lang="ar-AE" sz="3000" i="1" smtClean="0">
                        <a:solidFill>
                          <a:srgbClr val="000000"/>
                        </a:solidFill>
                        <a:latin typeface="Cambria Math" panose="02040503050406030204" pitchFamily="18" charset="0"/>
                      </a:rPr>
                      <m:t>(</m:t>
                    </m:r>
                    <m:acc>
                      <m:accPr>
                        <m:chr m:val="̂"/>
                        <m:ctrlPr>
                          <a:rPr lang="ar-AE" sz="3000" b="0" i="1">
                            <a:latin typeface="Cambria Math" panose="02040503050406030204" pitchFamily="18" charset="0"/>
                          </a:rPr>
                        </m:ctrlPr>
                      </m:accPr>
                      <m:e>
                        <m:r>
                          <a:rPr lang="ar-AE" sz="3000" b="0" i="1">
                            <a:latin typeface="Cambria Math" panose="02040503050406030204" pitchFamily="18" charset="0"/>
                          </a:rPr>
                          <m:t>𝑦</m:t>
                        </m:r>
                      </m:e>
                    </m:acc>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𝑦</m:t>
                    </m:r>
                    <m:r>
                      <a:rPr lang="ar-AE" sz="3000" i="1">
                        <a:solidFill>
                          <a:srgbClr val="000000"/>
                        </a:solidFill>
                        <a:latin typeface="Cambria Math" panose="02040503050406030204" pitchFamily="18" charset="0"/>
                      </a:rPr>
                      <m:t>)=|</m:t>
                    </m:r>
                    <m:acc>
                      <m:accPr>
                        <m:chr m:val="̂"/>
                        <m:ctrlPr>
                          <a:rPr lang="ar-AE" sz="3000" b="0" i="1">
                            <a:latin typeface="Cambria Math" panose="02040503050406030204" pitchFamily="18" charset="0"/>
                          </a:rPr>
                        </m:ctrlPr>
                      </m:accPr>
                      <m:e>
                        <m:r>
                          <a:rPr lang="ar-AE" sz="3000" b="0" i="1">
                            <a:latin typeface="Cambria Math" panose="02040503050406030204" pitchFamily="18" charset="0"/>
                          </a:rPr>
                          <m:t>𝑦</m:t>
                        </m:r>
                      </m:e>
                    </m:acc>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𝑦</m:t>
                    </m:r>
                    <m:r>
                      <a:rPr lang="ar-AE" sz="3000" i="1">
                        <a:solidFill>
                          <a:srgbClr val="000000"/>
                        </a:solidFill>
                        <a:latin typeface="Cambria Math" panose="02040503050406030204" pitchFamily="18" charset="0"/>
                      </a:rPr>
                      <m:t>|</m:t>
                    </m:r>
                  </m:oMath>
                </a14:m>
                <a:endParaRPr sz="3000" dirty="0"/>
              </a:p>
            </p:txBody>
          </p:sp>
        </mc:Choice>
        <mc:Fallback xmlns="">
          <p:sp>
            <p:nvSpPr>
              <p:cNvPr id="284" name="Equation"/>
              <p:cNvSpPr txBox="1">
                <a:spLocks noRot="1" noChangeAspect="1" noMove="1" noResize="1" noEditPoints="1" noAdjustHandles="1" noChangeArrowheads="1" noChangeShapeType="1" noTextEdit="1"/>
              </p:cNvSpPr>
              <p:nvPr/>
            </p:nvSpPr>
            <p:spPr>
              <a:xfrm>
                <a:off x="7492353" y="2652013"/>
                <a:ext cx="3968009" cy="461665"/>
              </a:xfrm>
              <a:prstGeom prst="rect">
                <a:avLst/>
              </a:prstGeom>
              <a:blipFill>
                <a:blip r:embed="rId19"/>
                <a:stretch>
                  <a:fillRect l="-5751" t="-24324" r="-3195" b="-48649"/>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6" name="Equation"/>
              <p:cNvSpPr txBox="1"/>
              <p:nvPr/>
            </p:nvSpPr>
            <p:spPr>
              <a:xfrm>
                <a:off x="2452322" y="7827579"/>
                <a:ext cx="2681055"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oMath>
                  </m:oMathPara>
                </a14:m>
                <a:endParaRPr sz="3000" dirty="0"/>
              </a:p>
            </p:txBody>
          </p:sp>
        </mc:Choice>
        <mc:Fallback xmlns="">
          <p:sp>
            <p:nvSpPr>
              <p:cNvPr id="286" name="Equation"/>
              <p:cNvSpPr txBox="1">
                <a:spLocks noRot="1" noChangeAspect="1" noMove="1" noResize="1" noEditPoints="1" noAdjustHandles="1" noChangeArrowheads="1" noChangeShapeType="1" noTextEdit="1"/>
              </p:cNvSpPr>
              <p:nvPr/>
            </p:nvSpPr>
            <p:spPr>
              <a:xfrm>
                <a:off x="2452322" y="7827579"/>
                <a:ext cx="2681055" cy="461665"/>
              </a:xfrm>
              <a:prstGeom prst="rect">
                <a:avLst/>
              </a:prstGeom>
              <a:blipFill>
                <a:blip r:embed="rId20"/>
                <a:stretch>
                  <a:fillRect l="-4245" t="-7895" r="-1887"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7" name="Equation"/>
              <p:cNvSpPr txBox="1"/>
              <p:nvPr/>
            </p:nvSpPr>
            <p:spPr>
              <a:xfrm>
                <a:off x="5387471" y="7817856"/>
                <a:ext cx="2241511"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𝑙</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oMath>
                  </m:oMathPara>
                </a14:m>
                <a:endParaRPr sz="3000" dirty="0"/>
              </a:p>
            </p:txBody>
          </p:sp>
        </mc:Choice>
        <mc:Fallback xmlns="">
          <p:sp>
            <p:nvSpPr>
              <p:cNvPr id="287" name="Equation"/>
              <p:cNvSpPr txBox="1">
                <a:spLocks noRot="1" noChangeAspect="1" noMove="1" noResize="1" noEditPoints="1" noAdjustHandles="1" noChangeArrowheads="1" noChangeShapeType="1" noTextEdit="1"/>
              </p:cNvSpPr>
              <p:nvPr/>
            </p:nvSpPr>
            <p:spPr>
              <a:xfrm>
                <a:off x="5387471" y="7817856"/>
                <a:ext cx="2241511" cy="461665"/>
              </a:xfrm>
              <a:prstGeom prst="rect">
                <a:avLst/>
              </a:prstGeom>
              <a:blipFill>
                <a:blip r:embed="rId21"/>
                <a:stretch>
                  <a:fillRect l="-2809" t="-10811" r="-2247" b="-3513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8" name="Equation"/>
              <p:cNvSpPr txBox="1"/>
              <p:nvPr/>
            </p:nvSpPr>
            <p:spPr>
              <a:xfrm>
                <a:off x="531308" y="7864689"/>
                <a:ext cx="1519259" cy="39165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2</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oMath>
                  </m:oMathPara>
                </a14:m>
                <a:endParaRPr sz="3000"/>
              </a:p>
            </p:txBody>
          </p:sp>
        </mc:Choice>
        <mc:Fallback xmlns="">
          <p:sp>
            <p:nvSpPr>
              <p:cNvPr id="288" name="Equation"/>
              <p:cNvSpPr txBox="1">
                <a:spLocks noRot="1" noChangeAspect="1" noMove="1" noResize="1" noEditPoints="1" noAdjustHandles="1" noChangeArrowheads="1" noChangeShapeType="1" noTextEdit="1"/>
              </p:cNvSpPr>
              <p:nvPr/>
            </p:nvSpPr>
            <p:spPr>
              <a:xfrm>
                <a:off x="531308" y="7864689"/>
                <a:ext cx="1519259" cy="391654"/>
              </a:xfrm>
              <a:prstGeom prst="rect">
                <a:avLst/>
              </a:prstGeom>
              <a:blipFill>
                <a:blip r:embed="rId22"/>
                <a:stretch>
                  <a:fillRect l="-5833" r="-25000" b="-59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9" name="Equation"/>
              <p:cNvSpPr txBox="1"/>
              <p:nvPr/>
            </p:nvSpPr>
            <p:spPr>
              <a:xfrm>
                <a:off x="2457147" y="8732764"/>
                <a:ext cx="2681055"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𝑓</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oMath>
                  </m:oMathPara>
                </a14:m>
                <a:endParaRPr sz="3000" dirty="0"/>
              </a:p>
            </p:txBody>
          </p:sp>
        </mc:Choice>
        <mc:Fallback xmlns="">
          <p:sp>
            <p:nvSpPr>
              <p:cNvPr id="289" name="Equation"/>
              <p:cNvSpPr txBox="1">
                <a:spLocks noRot="1" noChangeAspect="1" noMove="1" noResize="1" noEditPoints="1" noAdjustHandles="1" noChangeArrowheads="1" noChangeShapeType="1" noTextEdit="1"/>
              </p:cNvSpPr>
              <p:nvPr/>
            </p:nvSpPr>
            <p:spPr>
              <a:xfrm>
                <a:off x="2457147" y="8732764"/>
                <a:ext cx="2681055" cy="461665"/>
              </a:xfrm>
              <a:prstGeom prst="rect">
                <a:avLst/>
              </a:prstGeom>
              <a:blipFill>
                <a:blip r:embed="rId23"/>
                <a:stretch>
                  <a:fillRect l="-3756" t="-10811" r="-1878" b="-3513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0" name="Equation"/>
              <p:cNvSpPr txBox="1"/>
              <p:nvPr/>
            </p:nvSpPr>
            <p:spPr>
              <a:xfrm>
                <a:off x="5392296" y="8710341"/>
                <a:ext cx="2241511"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000" i="1">
                          <a:solidFill>
                            <a:srgbClr val="000000"/>
                          </a:solidFill>
                          <a:latin typeface="Cambria Math" panose="02040503050406030204" pitchFamily="18" charset="0"/>
                        </a:rPr>
                        <m:t>𝑙</m:t>
                      </m:r>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acc>
                            <m:accPr>
                              <m:chr m:val="̂"/>
                              <m:ctrlPr>
                                <a:rPr lang="en-US" sz="3000" b="0" i="1">
                                  <a:latin typeface="Cambria Math" panose="02040503050406030204" pitchFamily="18" charset="0"/>
                                </a:rPr>
                              </m:ctrlPr>
                            </m:accPr>
                            <m:e>
                              <m:r>
                                <a:rPr lang="en-US" sz="3000" b="0" i="1">
                                  <a:latin typeface="Cambria Math" panose="02040503050406030204" pitchFamily="18" charset="0"/>
                                </a:rPr>
                                <m:t>𝑦</m:t>
                              </m:r>
                            </m:e>
                          </m:acc>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𝑦</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oMath>
                  </m:oMathPara>
                </a14:m>
                <a:endParaRPr sz="3000" dirty="0"/>
              </a:p>
            </p:txBody>
          </p:sp>
        </mc:Choice>
        <mc:Fallback xmlns="">
          <p:sp>
            <p:nvSpPr>
              <p:cNvPr id="290" name="Equation"/>
              <p:cNvSpPr txBox="1">
                <a:spLocks noRot="1" noChangeAspect="1" noMove="1" noResize="1" noEditPoints="1" noAdjustHandles="1" noChangeArrowheads="1" noChangeShapeType="1" noTextEdit="1"/>
              </p:cNvSpPr>
              <p:nvPr/>
            </p:nvSpPr>
            <p:spPr>
              <a:xfrm>
                <a:off x="5392296" y="8710341"/>
                <a:ext cx="2241511" cy="461665"/>
              </a:xfrm>
              <a:prstGeom prst="rect">
                <a:avLst/>
              </a:prstGeom>
              <a:blipFill>
                <a:blip r:embed="rId24"/>
                <a:stretch>
                  <a:fillRect l="-2825" t="-10811" r="-2825"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1" name="Equation"/>
              <p:cNvSpPr txBox="1"/>
              <p:nvPr/>
            </p:nvSpPr>
            <p:spPr>
              <a:xfrm>
                <a:off x="536133" y="8769874"/>
                <a:ext cx="1519260" cy="39165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𝑥</m:t>
                          </m:r>
                        </m:e>
                        <m:sup>
                          <m:r>
                            <a:rPr sz="3000" i="1">
                              <a:solidFill>
                                <a:srgbClr val="000000"/>
                              </a:solidFill>
                              <a:latin typeface="Cambria Math" panose="02040503050406030204" pitchFamily="18" charset="0"/>
                            </a:rPr>
                            <m:t>3</m:t>
                          </m:r>
                        </m:sup>
                      </m:sSup>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0</m:t>
                      </m:r>
                      <m:r>
                        <a:rPr sz="3000" i="1">
                          <a:solidFill>
                            <a:srgbClr val="000000"/>
                          </a:solidFill>
                          <a:latin typeface="Cambria Math" panose="02040503050406030204" pitchFamily="18" charset="0"/>
                        </a:rPr>
                        <m:t>)</m:t>
                      </m:r>
                    </m:oMath>
                  </m:oMathPara>
                </a14:m>
                <a:endParaRPr sz="3000"/>
              </a:p>
            </p:txBody>
          </p:sp>
        </mc:Choice>
        <mc:Fallback xmlns="">
          <p:sp>
            <p:nvSpPr>
              <p:cNvPr id="291" name="Equation"/>
              <p:cNvSpPr txBox="1">
                <a:spLocks noRot="1" noChangeAspect="1" noMove="1" noResize="1" noEditPoints="1" noAdjustHandles="1" noChangeArrowheads="1" noChangeShapeType="1" noTextEdit="1"/>
              </p:cNvSpPr>
              <p:nvPr/>
            </p:nvSpPr>
            <p:spPr>
              <a:xfrm>
                <a:off x="536133" y="8769874"/>
                <a:ext cx="1519260" cy="391654"/>
              </a:xfrm>
              <a:prstGeom prst="rect">
                <a:avLst/>
              </a:prstGeom>
              <a:blipFill>
                <a:blip r:embed="rId25"/>
                <a:stretch>
                  <a:fillRect l="-4959" r="-23967" b="-6129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2" name="Equation"/>
              <p:cNvSpPr txBox="1"/>
              <p:nvPr/>
            </p:nvSpPr>
            <p:spPr>
              <a:xfrm>
                <a:off x="1591073" y="6150914"/>
                <a:ext cx="4859985" cy="46166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acc>
                        <m:accPr>
                          <m:chr m:val="̂"/>
                          <m:ctrlPr>
                            <a:rPr lang="ar-AE" sz="3000" b="0" i="1" smtClean="0">
                              <a:latin typeface="Cambria Math" panose="02040503050406030204" pitchFamily="18" charset="0"/>
                            </a:rPr>
                          </m:ctrlPr>
                        </m:accPr>
                        <m:e>
                          <m:r>
                            <a:rPr lang="ar-AE" sz="3000" b="0" i="1">
                              <a:latin typeface="Cambria Math" panose="02040503050406030204" pitchFamily="18" charset="0"/>
                            </a:rPr>
                            <m:t>𝑦</m:t>
                          </m:r>
                        </m:e>
                      </m:acc>
                      <m:r>
                        <a:rPr lang="ar-AE" sz="3000" b="0" i="1" smtClean="0">
                          <a:latin typeface="Cambria Math" panose="02040503050406030204" pitchFamily="18" charset="0"/>
                        </a:rPr>
                        <m:t>=</m:t>
                      </m:r>
                      <m:r>
                        <a:rPr lang="ar-AE" sz="3000" i="1">
                          <a:solidFill>
                            <a:srgbClr val="000000"/>
                          </a:solidFill>
                          <a:latin typeface="Cambria Math" panose="02040503050406030204" pitchFamily="18" charset="0"/>
                        </a:rPr>
                        <m:t>𝑓</m:t>
                      </m:r>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𝑥</m:t>
                      </m:r>
                      <m:r>
                        <a:rPr lang="ar-AE" sz="3000" i="1">
                          <a:solidFill>
                            <a:srgbClr val="000000"/>
                          </a:solidFill>
                          <a:latin typeface="Cambria Math" panose="02040503050406030204" pitchFamily="18" charset="0"/>
                        </a:rPr>
                        <m:t>)=</m:t>
                      </m:r>
                      <m:sSub>
                        <m:sSubPr>
                          <m:ctrlPr>
                            <a:rPr lang="ar-AE" sz="3000" i="1">
                              <a:solidFill>
                                <a:srgbClr val="000000"/>
                              </a:solidFill>
                              <a:latin typeface="Cambria Math" panose="02040503050406030204" pitchFamily="18" charset="0"/>
                            </a:rPr>
                          </m:ctrlPr>
                        </m:sSubPr>
                        <m:e>
                          <m:r>
                            <a:rPr lang="ar-AE" sz="3000" i="1">
                              <a:solidFill>
                                <a:srgbClr val="000000"/>
                              </a:solidFill>
                              <a:latin typeface="Cambria Math" panose="02040503050406030204" pitchFamily="18" charset="0"/>
                            </a:rPr>
                            <m:t>𝑤</m:t>
                          </m:r>
                        </m:e>
                        <m:sub>
                          <m:r>
                            <a:rPr lang="ar-AE" sz="3000" i="1">
                              <a:solidFill>
                                <a:srgbClr val="000000"/>
                              </a:solidFill>
                              <a:latin typeface="Cambria Math" panose="02040503050406030204" pitchFamily="18" charset="0"/>
                            </a:rPr>
                            <m:t>1</m:t>
                          </m:r>
                        </m:sub>
                      </m:sSub>
                      <m:sSub>
                        <m:sSubPr>
                          <m:ctrlPr>
                            <a:rPr lang="ar-AE" sz="3000" i="1">
                              <a:solidFill>
                                <a:srgbClr val="000000"/>
                              </a:solidFill>
                              <a:latin typeface="Cambria Math" panose="02040503050406030204" pitchFamily="18" charset="0"/>
                            </a:rPr>
                          </m:ctrlPr>
                        </m:sSubPr>
                        <m:e>
                          <m:r>
                            <a:rPr lang="ar-AE" sz="3000" i="1">
                              <a:solidFill>
                                <a:srgbClr val="000000"/>
                              </a:solidFill>
                              <a:latin typeface="Cambria Math" panose="02040503050406030204" pitchFamily="18" charset="0"/>
                            </a:rPr>
                            <m:t>𝑥</m:t>
                          </m:r>
                        </m:e>
                        <m:sub>
                          <m:r>
                            <a:rPr lang="ar-AE" sz="3000" i="1">
                              <a:solidFill>
                                <a:srgbClr val="000000"/>
                              </a:solidFill>
                              <a:latin typeface="Cambria Math" panose="02040503050406030204" pitchFamily="18" charset="0"/>
                            </a:rPr>
                            <m:t>1</m:t>
                          </m:r>
                        </m:sub>
                      </m:sSub>
                      <m:r>
                        <a:rPr lang="ar-AE" sz="3000" i="1">
                          <a:solidFill>
                            <a:srgbClr val="000000"/>
                          </a:solidFill>
                          <a:latin typeface="Cambria Math" panose="02040503050406030204" pitchFamily="18" charset="0"/>
                        </a:rPr>
                        <m:t>+</m:t>
                      </m:r>
                      <m:sSub>
                        <m:sSubPr>
                          <m:ctrlPr>
                            <a:rPr lang="ar-AE" sz="3000" i="1">
                              <a:solidFill>
                                <a:srgbClr val="000000"/>
                              </a:solidFill>
                              <a:latin typeface="Cambria Math" panose="02040503050406030204" pitchFamily="18" charset="0"/>
                            </a:rPr>
                          </m:ctrlPr>
                        </m:sSubPr>
                        <m:e>
                          <m:r>
                            <a:rPr lang="ar-AE" sz="3000" i="1">
                              <a:solidFill>
                                <a:srgbClr val="000000"/>
                              </a:solidFill>
                              <a:latin typeface="Cambria Math" panose="02040503050406030204" pitchFamily="18" charset="0"/>
                            </a:rPr>
                            <m:t>𝑤</m:t>
                          </m:r>
                        </m:e>
                        <m:sub>
                          <m:r>
                            <a:rPr lang="ar-AE" sz="3000" i="1">
                              <a:solidFill>
                                <a:srgbClr val="000000"/>
                              </a:solidFill>
                              <a:latin typeface="Cambria Math" panose="02040503050406030204" pitchFamily="18" charset="0"/>
                            </a:rPr>
                            <m:t>2</m:t>
                          </m:r>
                        </m:sub>
                      </m:sSub>
                      <m:sSub>
                        <m:sSubPr>
                          <m:ctrlPr>
                            <a:rPr lang="ar-AE" sz="3000" i="1">
                              <a:solidFill>
                                <a:srgbClr val="000000"/>
                              </a:solidFill>
                              <a:latin typeface="Cambria Math" panose="02040503050406030204" pitchFamily="18" charset="0"/>
                            </a:rPr>
                          </m:ctrlPr>
                        </m:sSubPr>
                        <m:e>
                          <m:r>
                            <a:rPr lang="ar-AE" sz="3000" i="1">
                              <a:solidFill>
                                <a:srgbClr val="000000"/>
                              </a:solidFill>
                              <a:latin typeface="Cambria Math" panose="02040503050406030204" pitchFamily="18" charset="0"/>
                            </a:rPr>
                            <m:t>𝑥</m:t>
                          </m:r>
                        </m:e>
                        <m:sub>
                          <m:r>
                            <a:rPr lang="ar-AE" sz="3000" i="1">
                              <a:solidFill>
                                <a:srgbClr val="000000"/>
                              </a:solidFill>
                              <a:latin typeface="Cambria Math" panose="02040503050406030204" pitchFamily="18" charset="0"/>
                            </a:rPr>
                            <m:t>2</m:t>
                          </m:r>
                        </m:sub>
                      </m:sSub>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𝑏</m:t>
                      </m:r>
                    </m:oMath>
                  </m:oMathPara>
                </a14:m>
                <a:endParaRPr sz="3000" dirty="0"/>
              </a:p>
            </p:txBody>
          </p:sp>
        </mc:Choice>
        <mc:Fallback xmlns="">
          <p:sp>
            <p:nvSpPr>
              <p:cNvPr id="292" name="Equation"/>
              <p:cNvSpPr txBox="1">
                <a:spLocks noRot="1" noChangeAspect="1" noMove="1" noResize="1" noEditPoints="1" noAdjustHandles="1" noChangeArrowheads="1" noChangeShapeType="1" noTextEdit="1"/>
              </p:cNvSpPr>
              <p:nvPr/>
            </p:nvSpPr>
            <p:spPr>
              <a:xfrm>
                <a:off x="1591073" y="6150914"/>
                <a:ext cx="4859985" cy="461665"/>
              </a:xfrm>
              <a:prstGeom prst="rect">
                <a:avLst/>
              </a:prstGeom>
              <a:blipFill>
                <a:blip r:embed="rId26"/>
                <a:stretch>
                  <a:fillRect l="-1042" t="-7895" r="-1042"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3" name="Equation"/>
              <p:cNvSpPr txBox="1"/>
              <p:nvPr/>
            </p:nvSpPr>
            <p:spPr>
              <a:xfrm>
                <a:off x="6851094" y="3572000"/>
                <a:ext cx="5397568" cy="489045"/>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lang="ar-AE" sz="3000" b="0" i="1" smtClean="0">
                          <a:solidFill>
                            <a:srgbClr val="000000"/>
                          </a:solidFill>
                          <a:latin typeface="Cambria Math" panose="02040503050406030204" pitchFamily="18" charset="0"/>
                        </a:rPr>
                        <m:t>𝑇</m:t>
                      </m:r>
                      <m:r>
                        <a:rPr lang="en-US" sz="3000" b="0" i="1" smtClean="0">
                          <a:solidFill>
                            <a:srgbClr val="000000"/>
                          </a:solidFill>
                          <a:latin typeface="Cambria Math" panose="02040503050406030204" pitchFamily="18" charset="0"/>
                        </a:rPr>
                        <m:t>𝑜𝑡𝑎𝑙</m:t>
                      </m:r>
                      <m:r>
                        <a:rPr lang="en-US" sz="3000" b="0" i="1" smtClean="0">
                          <a:solidFill>
                            <a:srgbClr val="000000"/>
                          </a:solidFill>
                          <a:latin typeface="Cambria Math" panose="02040503050406030204" pitchFamily="18" charset="0"/>
                        </a:rPr>
                        <m:t> </m:t>
                      </m:r>
                      <m:r>
                        <a:rPr lang="en-US" sz="3000" b="0" i="1" smtClean="0">
                          <a:solidFill>
                            <a:srgbClr val="000000"/>
                          </a:solidFill>
                          <a:latin typeface="Cambria Math" panose="02040503050406030204" pitchFamily="18" charset="0"/>
                        </a:rPr>
                        <m:t>𝑙𝑜𝑠𝑠</m:t>
                      </m:r>
                      <m:r>
                        <a:rPr lang="en-US" sz="3000" b="0" i="1" smtClean="0">
                          <a:solidFill>
                            <a:srgbClr val="000000"/>
                          </a:solidFill>
                          <a:latin typeface="Cambria Math" panose="02040503050406030204" pitchFamily="18" charset="0"/>
                        </a:rPr>
                        <m:t>=</m:t>
                      </m:r>
                      <m:sSubSup>
                        <m:sSubSupPr>
                          <m:ctrlPr>
                            <a:rPr lang="ar-AE" sz="3000" i="1">
                              <a:solidFill>
                                <a:srgbClr val="000000"/>
                              </a:solidFill>
                              <a:latin typeface="Cambria Math" panose="02040503050406030204" pitchFamily="18" charset="0"/>
                            </a:rPr>
                          </m:ctrlPr>
                        </m:sSubSupPr>
                        <m:e>
                          <m:r>
                            <a:rPr lang="ar-AE" sz="3000" i="1">
                              <a:solidFill>
                                <a:srgbClr val="000000"/>
                              </a:solidFill>
                              <a:latin typeface="Cambria Math" panose="02040503050406030204" pitchFamily="18" charset="0"/>
                            </a:rPr>
                            <m:t>∑</m:t>
                          </m:r>
                        </m:e>
                        <m:sub>
                          <m:r>
                            <a:rPr lang="ar-AE" sz="3000" i="1">
                              <a:solidFill>
                                <a:srgbClr val="000000"/>
                              </a:solidFill>
                              <a:latin typeface="Cambria Math" panose="02040503050406030204" pitchFamily="18" charset="0"/>
                            </a:rPr>
                            <m:t>𝑖</m:t>
                          </m:r>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1</m:t>
                          </m:r>
                        </m:sub>
                        <m:sup>
                          <m:r>
                            <a:rPr lang="ar-AE" sz="3000" i="1">
                              <a:solidFill>
                                <a:srgbClr val="000000"/>
                              </a:solidFill>
                              <a:latin typeface="Cambria Math" panose="02040503050406030204" pitchFamily="18" charset="0"/>
                            </a:rPr>
                            <m:t>3</m:t>
                          </m:r>
                        </m:sup>
                      </m:sSubSup>
                      <m:r>
                        <a:rPr lang="ar-AE" sz="3000" i="1">
                          <a:solidFill>
                            <a:srgbClr val="000000"/>
                          </a:solidFill>
                          <a:latin typeface="Cambria Math" panose="02040503050406030204" pitchFamily="18" charset="0"/>
                        </a:rPr>
                        <m:t>𝑙</m:t>
                      </m:r>
                      <m:r>
                        <a:rPr lang="ar-AE" sz="3000" i="1">
                          <a:solidFill>
                            <a:srgbClr val="000000"/>
                          </a:solidFill>
                          <a:latin typeface="Cambria Math" panose="02040503050406030204" pitchFamily="18" charset="0"/>
                        </a:rPr>
                        <m:t>(</m:t>
                      </m:r>
                      <m:sSup>
                        <m:sSupPr>
                          <m:ctrlPr>
                            <a:rPr lang="ar-AE" sz="3000" i="1">
                              <a:solidFill>
                                <a:srgbClr val="000000"/>
                              </a:solidFill>
                              <a:latin typeface="Cambria Math" panose="02040503050406030204" pitchFamily="18" charset="0"/>
                            </a:rPr>
                          </m:ctrlPr>
                        </m:sSupPr>
                        <m:e>
                          <m:acc>
                            <m:accPr>
                              <m:chr m:val="̂"/>
                              <m:ctrlPr>
                                <a:rPr lang="ar-AE" sz="3000" b="0" i="1">
                                  <a:latin typeface="Cambria Math" panose="02040503050406030204" pitchFamily="18" charset="0"/>
                                </a:rPr>
                              </m:ctrlPr>
                            </m:accPr>
                            <m:e>
                              <m:r>
                                <a:rPr lang="ar-AE" sz="3000" b="0" i="1">
                                  <a:latin typeface="Cambria Math" panose="02040503050406030204" pitchFamily="18" charset="0"/>
                                </a:rPr>
                                <m:t>𝑦</m:t>
                              </m:r>
                            </m:e>
                          </m:acc>
                        </m:e>
                        <m:sup>
                          <m:r>
                            <a:rPr lang="ar-AE" sz="3000" i="1">
                              <a:solidFill>
                                <a:srgbClr val="000000"/>
                              </a:solidFill>
                              <a:latin typeface="Cambria Math" panose="02040503050406030204" pitchFamily="18" charset="0"/>
                            </a:rPr>
                            <m:t>𝑖</m:t>
                          </m:r>
                        </m:sup>
                      </m:sSup>
                      <m:r>
                        <a:rPr lang="ar-AE" sz="3000" i="1">
                          <a:solidFill>
                            <a:srgbClr val="000000"/>
                          </a:solidFill>
                          <a:latin typeface="Cambria Math" panose="02040503050406030204" pitchFamily="18" charset="0"/>
                        </a:rPr>
                        <m:t>,</m:t>
                      </m:r>
                      <m:sSup>
                        <m:sSupPr>
                          <m:ctrlPr>
                            <a:rPr lang="ar-AE" sz="3000" i="1">
                              <a:solidFill>
                                <a:srgbClr val="000000"/>
                              </a:solidFill>
                              <a:latin typeface="Cambria Math" panose="02040503050406030204" pitchFamily="18" charset="0"/>
                            </a:rPr>
                          </m:ctrlPr>
                        </m:sSupPr>
                        <m:e>
                          <m:r>
                            <a:rPr lang="ar-AE" sz="3000" i="1">
                              <a:solidFill>
                                <a:srgbClr val="000000"/>
                              </a:solidFill>
                              <a:latin typeface="Cambria Math" panose="02040503050406030204" pitchFamily="18" charset="0"/>
                            </a:rPr>
                            <m:t>𝑦</m:t>
                          </m:r>
                        </m:e>
                        <m:sup>
                          <m:r>
                            <a:rPr lang="ar-AE" sz="3000" i="1">
                              <a:solidFill>
                                <a:srgbClr val="000000"/>
                              </a:solidFill>
                              <a:latin typeface="Cambria Math" panose="02040503050406030204" pitchFamily="18" charset="0"/>
                            </a:rPr>
                            <m:t>𝑖</m:t>
                          </m:r>
                        </m:sup>
                      </m:sSup>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0</m:t>
                      </m:r>
                      <m:r>
                        <a:rPr lang="ar-AE" sz="3000" i="1">
                          <a:solidFill>
                            <a:srgbClr val="000000"/>
                          </a:solidFill>
                          <a:latin typeface="Cambria Math" panose="02040503050406030204" pitchFamily="18" charset="0"/>
                        </a:rPr>
                        <m:t>.</m:t>
                      </m:r>
                      <m:r>
                        <a:rPr lang="ar-AE" sz="3000" i="1">
                          <a:solidFill>
                            <a:srgbClr val="000000"/>
                          </a:solidFill>
                          <a:latin typeface="Cambria Math" panose="02040503050406030204" pitchFamily="18" charset="0"/>
                        </a:rPr>
                        <m:t>5</m:t>
                      </m:r>
                    </m:oMath>
                  </m:oMathPara>
                </a14:m>
                <a:endParaRPr sz="3000" dirty="0"/>
              </a:p>
            </p:txBody>
          </p:sp>
        </mc:Choice>
        <mc:Fallback xmlns="">
          <p:sp>
            <p:nvSpPr>
              <p:cNvPr id="293" name="Equation"/>
              <p:cNvSpPr txBox="1">
                <a:spLocks noRot="1" noChangeAspect="1" noMove="1" noResize="1" noEditPoints="1" noAdjustHandles="1" noChangeArrowheads="1" noChangeShapeType="1" noTextEdit="1"/>
              </p:cNvSpPr>
              <p:nvPr/>
            </p:nvSpPr>
            <p:spPr>
              <a:xfrm>
                <a:off x="6851094" y="3572000"/>
                <a:ext cx="5397568" cy="489045"/>
              </a:xfrm>
              <a:prstGeom prst="rect">
                <a:avLst/>
              </a:prstGeom>
              <a:blipFill>
                <a:blip r:embed="rId27"/>
                <a:stretch>
                  <a:fillRect l="-704" t="-5000" r="-1174" b="-35000"/>
                </a:stretch>
              </a:blipFill>
              <a:ln w="12700">
                <a:miter lim="400000"/>
              </a:ln>
            </p:spPr>
            <p:txBody>
              <a:bodyPr/>
              <a:lstStyle/>
              <a:p>
                <a:r>
                  <a:rPr lang="nl-NL">
                    <a:noFill/>
                  </a:rPr>
                  <a:t> </a:t>
                </a:r>
              </a:p>
            </p:txBody>
          </p:sp>
        </mc:Fallback>
      </mc:AlternateContent>
      <p:sp>
        <p:nvSpPr>
          <p:cNvPr id="39" name="Rectangle">
            <a:extLst>
              <a:ext uri="{FF2B5EF4-FFF2-40B4-BE49-F238E27FC236}">
                <a16:creationId xmlns:a16="http://schemas.microsoft.com/office/drawing/2014/main" xmlns="" id="{F779457D-A575-E547-BB10-4E03AF77F751}"/>
              </a:ext>
            </a:extLst>
          </p:cNvPr>
          <p:cNvSpPr/>
          <p:nvPr/>
        </p:nvSpPr>
        <p:spPr>
          <a:xfrm>
            <a:off x="571705" y="1970582"/>
            <a:ext cx="5387674" cy="3305677"/>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 name="Rectangle">
            <a:extLst>
              <a:ext uri="{FF2B5EF4-FFF2-40B4-BE49-F238E27FC236}">
                <a16:creationId xmlns:a16="http://schemas.microsoft.com/office/drawing/2014/main" xmlns="" id="{78C00B58-E20A-CD49-AD89-5E4FAB4288BB}"/>
              </a:ext>
            </a:extLst>
          </p:cNvPr>
          <p:cNvSpPr/>
          <p:nvPr/>
        </p:nvSpPr>
        <p:spPr>
          <a:xfrm>
            <a:off x="6625759" y="2312884"/>
            <a:ext cx="5959709" cy="2110039"/>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1" name="Rectangle">
            <a:extLst>
              <a:ext uri="{FF2B5EF4-FFF2-40B4-BE49-F238E27FC236}">
                <a16:creationId xmlns:a16="http://schemas.microsoft.com/office/drawing/2014/main" xmlns="" id="{A5A3C5E2-6381-824D-A39C-5C44916E0569}"/>
              </a:ext>
            </a:extLst>
          </p:cNvPr>
          <p:cNvSpPr/>
          <p:nvPr/>
        </p:nvSpPr>
        <p:spPr>
          <a:xfrm>
            <a:off x="184111" y="5461950"/>
            <a:ext cx="12401357" cy="4058032"/>
          </a:xfrm>
          <a:prstGeom prst="rect">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 name="3 data points">
            <a:extLst>
              <a:ext uri="{FF2B5EF4-FFF2-40B4-BE49-F238E27FC236}">
                <a16:creationId xmlns:a16="http://schemas.microsoft.com/office/drawing/2014/main" xmlns="" id="{DC3A33F8-8424-5340-8C0D-EBC36B7D78F8}"/>
              </a:ext>
            </a:extLst>
          </p:cNvPr>
          <p:cNvSpPr txBox="1"/>
          <p:nvPr/>
        </p:nvSpPr>
        <p:spPr>
          <a:xfrm>
            <a:off x="2316866" y="5577101"/>
            <a:ext cx="3345468"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lvl1pPr>
          </a:lstStyle>
          <a:p>
            <a:r>
              <a:rPr lang="en-US" sz="2800" dirty="0"/>
              <a:t>Network predictions</a:t>
            </a:r>
            <a:endParaRPr sz="2800" dirty="0"/>
          </a:p>
        </p:txBody>
      </p:sp>
      <p:sp>
        <p:nvSpPr>
          <p:cNvPr id="2" name="Bent Arrow 1">
            <a:extLst>
              <a:ext uri="{FF2B5EF4-FFF2-40B4-BE49-F238E27FC236}">
                <a16:creationId xmlns:a16="http://schemas.microsoft.com/office/drawing/2014/main" xmlns="" id="{B9212B39-C878-804A-863C-83891753ABA9}"/>
              </a:ext>
            </a:extLst>
          </p:cNvPr>
          <p:cNvSpPr/>
          <p:nvPr/>
        </p:nvSpPr>
        <p:spPr>
          <a:xfrm rot="5400000">
            <a:off x="5974479" y="4769184"/>
            <a:ext cx="581887" cy="608564"/>
          </a:xfrm>
          <a:prstGeom prst="ben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nl-NL"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Up Arrow 4">
            <a:extLst>
              <a:ext uri="{FF2B5EF4-FFF2-40B4-BE49-F238E27FC236}">
                <a16:creationId xmlns:a16="http://schemas.microsoft.com/office/drawing/2014/main" xmlns="" id="{7C7EEC80-B6DD-E24D-99C2-BC8B95E9CDFC}"/>
              </a:ext>
            </a:extLst>
          </p:cNvPr>
          <p:cNvSpPr/>
          <p:nvPr/>
        </p:nvSpPr>
        <p:spPr>
          <a:xfrm>
            <a:off x="9225218" y="4552964"/>
            <a:ext cx="426717" cy="77771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nl-NL" sz="22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6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6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6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6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2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7" nodeType="clickEffect">
                                  <p:stCondLst>
                                    <p:cond delay="0"/>
                                  </p:stCondLst>
                                  <p:iterate>
                                    <p:tmAbs val="0"/>
                                  </p:iterate>
                                  <p:childTnLst>
                                    <p:set>
                                      <p:cBhvr>
                                        <p:cTn id="25" fill="hold"/>
                                        <p:tgtEl>
                                          <p:spTgt spid="26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27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9" nodeType="afterEffect">
                                  <p:stCondLst>
                                    <p:cond delay="0"/>
                                  </p:stCondLst>
                                  <p:iterate>
                                    <p:tmAbs val="0"/>
                                  </p:iterate>
                                  <p:childTnLst>
                                    <p:set>
                                      <p:cBhvr>
                                        <p:cTn id="31" fill="hold"/>
                                        <p:tgtEl>
                                          <p:spTgt spid="26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0" nodeType="after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1" nodeType="afterEffect">
                                  <p:stCondLst>
                                    <p:cond delay="0"/>
                                  </p:stCondLst>
                                  <p:iterate>
                                    <p:tmAbs val="0"/>
                                  </p:iterate>
                                  <p:childTnLst>
                                    <p:set>
                                      <p:cBhvr>
                                        <p:cTn id="37" fill="hold"/>
                                        <p:tgtEl>
                                          <p:spTgt spid="26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0"/>
                                  </p:stCondLst>
                                  <p:iterate>
                                    <p:tmAbs val="0"/>
                                  </p:iterate>
                                  <p:childTnLst>
                                    <p:set>
                                      <p:cBhvr>
                                        <p:cTn id="40" fill="hold"/>
                                        <p:tgtEl>
                                          <p:spTgt spid="272"/>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27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5" nodeType="clickEffect">
                                  <p:stCondLst>
                                    <p:cond delay="0"/>
                                  </p:stCondLst>
                                  <p:iterate>
                                    <p:tmAbs val="0"/>
                                  </p:iterate>
                                  <p:childTnLst>
                                    <p:set>
                                      <p:cBhvr>
                                        <p:cTn id="50" fill="hold"/>
                                        <p:tgtEl>
                                          <p:spTgt spid="27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6" nodeType="afterEffect">
                                  <p:stCondLst>
                                    <p:cond delay="0"/>
                                  </p:stCondLst>
                                  <p:iterate>
                                    <p:tmAbs val="0"/>
                                  </p:iterate>
                                  <p:childTnLst>
                                    <p:set>
                                      <p:cBhvr>
                                        <p:cTn id="53" fill="hold"/>
                                        <p:tgtEl>
                                          <p:spTgt spid="27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17" nodeType="afterEffect">
                                  <p:stCondLst>
                                    <p:cond delay="0"/>
                                  </p:stCondLst>
                                  <p:iterate>
                                    <p:tmAbs val="0"/>
                                  </p:iterate>
                                  <p:childTnLst>
                                    <p:set>
                                      <p:cBhvr>
                                        <p:cTn id="56" fill="hold"/>
                                        <p:tgtEl>
                                          <p:spTgt spid="279"/>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8" nodeType="afterEffect">
                                  <p:stCondLst>
                                    <p:cond delay="0"/>
                                  </p:stCondLst>
                                  <p:iterate>
                                    <p:tmAbs val="0"/>
                                  </p:iterate>
                                  <p:childTnLst>
                                    <p:set>
                                      <p:cBhvr>
                                        <p:cTn id="59" fill="hold"/>
                                        <p:tgtEl>
                                          <p:spTgt spid="276"/>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19" nodeType="afterEffect">
                                  <p:stCondLst>
                                    <p:cond delay="0"/>
                                  </p:stCondLst>
                                  <p:iterate>
                                    <p:tmAbs val="0"/>
                                  </p:iterate>
                                  <p:childTnLst>
                                    <p:set>
                                      <p:cBhvr>
                                        <p:cTn id="62" fill="hold"/>
                                        <p:tgtEl>
                                          <p:spTgt spid="2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20" nodeType="afterEffect">
                                  <p:stCondLst>
                                    <p:cond delay="0"/>
                                  </p:stCondLst>
                                  <p:iterate>
                                    <p:tmAbs val="0"/>
                                  </p:iterate>
                                  <p:childTnLst>
                                    <p:set>
                                      <p:cBhvr>
                                        <p:cTn id="65" fill="hold"/>
                                        <p:tgtEl>
                                          <p:spTgt spid="28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21" nodeType="clickEffect">
                                  <p:stCondLst>
                                    <p:cond delay="0"/>
                                  </p:stCondLst>
                                  <p:iterate>
                                    <p:tmAbs val="0"/>
                                  </p:iterate>
                                  <p:childTnLst>
                                    <p:set>
                                      <p:cBhvr>
                                        <p:cTn id="69" fill="hold"/>
                                        <p:tgtEl>
                                          <p:spTgt spid="29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2" nodeType="clickEffect">
                                  <p:stCondLst>
                                    <p:cond delay="0"/>
                                  </p:stCondLst>
                                  <p:iterate>
                                    <p:tmAbs val="0"/>
                                  </p:iterate>
                                  <p:childTnLst>
                                    <p:set>
                                      <p:cBhvr>
                                        <p:cTn id="73" fill="hold"/>
                                        <p:tgtEl>
                                          <p:spTgt spid="281"/>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23" nodeType="afterEffect">
                                  <p:stCondLst>
                                    <p:cond delay="0"/>
                                  </p:stCondLst>
                                  <p:iterate>
                                    <p:tmAbs val="0"/>
                                  </p:iterate>
                                  <p:childTnLst>
                                    <p:set>
                                      <p:cBhvr>
                                        <p:cTn id="76" fill="hold"/>
                                        <p:tgtEl>
                                          <p:spTgt spid="282"/>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24" nodeType="afterEffect">
                                  <p:stCondLst>
                                    <p:cond delay="0"/>
                                  </p:stCondLst>
                                  <p:iterate>
                                    <p:tmAbs val="0"/>
                                  </p:iterate>
                                  <p:childTnLst>
                                    <p:set>
                                      <p:cBhvr>
                                        <p:cTn id="79" fill="hold"/>
                                        <p:tgtEl>
                                          <p:spTgt spid="2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25" nodeType="clickEffect">
                                  <p:stCondLst>
                                    <p:cond delay="0"/>
                                  </p:stCondLst>
                                  <p:iterate>
                                    <p:tmAbs val="0"/>
                                  </p:iterate>
                                  <p:childTnLst>
                                    <p:set>
                                      <p:cBhvr>
                                        <p:cTn id="83" fill="hold"/>
                                        <p:tgtEl>
                                          <p:spTgt spid="286"/>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26" nodeType="afterEffect">
                                  <p:stCondLst>
                                    <p:cond delay="0"/>
                                  </p:stCondLst>
                                  <p:iterate>
                                    <p:tmAbs val="0"/>
                                  </p:iterate>
                                  <p:childTnLst>
                                    <p:set>
                                      <p:cBhvr>
                                        <p:cTn id="86" fill="hold"/>
                                        <p:tgtEl>
                                          <p:spTgt spid="287"/>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7" nodeType="afterEffect">
                                  <p:stCondLst>
                                    <p:cond delay="0"/>
                                  </p:stCondLst>
                                  <p:iterate>
                                    <p:tmAbs val="0"/>
                                  </p:iterate>
                                  <p:childTnLst>
                                    <p:set>
                                      <p:cBhvr>
                                        <p:cTn id="89" fill="hold"/>
                                        <p:tgtEl>
                                          <p:spTgt spid="28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28" nodeType="clickEffect">
                                  <p:stCondLst>
                                    <p:cond delay="0"/>
                                  </p:stCondLst>
                                  <p:iterate>
                                    <p:tmAbs val="0"/>
                                  </p:iterate>
                                  <p:childTnLst>
                                    <p:set>
                                      <p:cBhvr>
                                        <p:cTn id="93" fill="hold"/>
                                        <p:tgtEl>
                                          <p:spTgt spid="289"/>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29" nodeType="afterEffect">
                                  <p:stCondLst>
                                    <p:cond delay="0"/>
                                  </p:stCondLst>
                                  <p:iterate>
                                    <p:tmAbs val="0"/>
                                  </p:iterate>
                                  <p:childTnLst>
                                    <p:set>
                                      <p:cBhvr>
                                        <p:cTn id="96" fill="hold"/>
                                        <p:tgtEl>
                                          <p:spTgt spid="290"/>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30" nodeType="afterEffect">
                                  <p:stCondLst>
                                    <p:cond delay="0"/>
                                  </p:stCondLst>
                                  <p:iterate>
                                    <p:tmAbs val="0"/>
                                  </p:iterate>
                                  <p:childTnLst>
                                    <p:set>
                                      <p:cBhvr>
                                        <p:cTn id="99" fill="hold"/>
                                        <p:tgtEl>
                                          <p:spTgt spid="291"/>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1" nodeType="afterEffect">
                                  <p:stCondLst>
                                    <p:cond delay="0"/>
                                  </p:stCondLst>
                                  <p:iterate>
                                    <p:tmAbs val="0"/>
                                  </p:iterate>
                                  <p:childTnLst>
                                    <p:set>
                                      <p:cBhvr>
                                        <p:cTn id="102" fill="hold"/>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1" animBg="1" advAuto="0"/>
      <p:bldP spid="262" grpId="2" animBg="1" advAuto="0"/>
      <p:bldP spid="263" grpId="3" animBg="1" advAuto="0"/>
      <p:bldP spid="264" grpId="4" animBg="1" advAuto="0"/>
      <p:bldP spid="265" grpId="5" animBg="1" advAuto="0"/>
      <p:bldP spid="266" grpId="6" animBg="1" advAuto="0"/>
      <p:bldP spid="267" grpId="7" animBg="1" advAuto="0"/>
      <p:bldP spid="268" grpId="11" animBg="1" advAuto="0"/>
      <p:bldP spid="269" grpId="9" animBg="1" advAuto="0"/>
      <p:bldP spid="270" grpId="13" animBg="1" advAuto="0"/>
      <p:bldP spid="271" grpId="8" animBg="1" advAuto="0"/>
      <p:bldP spid="272" grpId="12" animBg="1" advAuto="0"/>
      <p:bldP spid="273" grpId="14" animBg="1" advAuto="0"/>
      <p:bldP spid="274" grpId="10" animBg="1" advAuto="0"/>
      <p:bldP spid="275" grpId="19" animBg="1" advAuto="0"/>
      <p:bldP spid="276" grpId="18" animBg="1" advAuto="0"/>
      <p:bldP spid="277" grpId="16" animBg="1" advAuto="0"/>
      <p:bldP spid="278" grpId="15" animBg="1" advAuto="0"/>
      <p:bldP spid="279" grpId="17" animBg="1" advAuto="0"/>
      <p:bldP spid="280" grpId="20" animBg="1" advAuto="0"/>
      <p:bldP spid="281" grpId="22" animBg="1" advAuto="0"/>
      <p:bldP spid="282" grpId="23" animBg="1" advAuto="0"/>
      <p:bldP spid="283" grpId="24" animBg="1" advAuto="0"/>
      <p:bldP spid="286" grpId="25" animBg="1" advAuto="0"/>
      <p:bldP spid="287" grpId="26" animBg="1" advAuto="0"/>
      <p:bldP spid="288" grpId="27" animBg="1" advAuto="0"/>
      <p:bldP spid="289" grpId="28" animBg="1" advAuto="0"/>
      <p:bldP spid="290" grpId="29" animBg="1" advAuto="0"/>
      <p:bldP spid="291" grpId="30" animBg="1" advAuto="0"/>
      <p:bldP spid="292" grpId="21" animBg="1" advAuto="0"/>
      <p:bldP spid="293" grpId="31"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163</TotalTime>
  <Words>2106</Words>
  <Application>Microsoft Office PowerPoint</Application>
  <PresentationFormat>Custom</PresentationFormat>
  <Paragraphs>331</Paragraphs>
  <Slides>37</Slides>
  <Notes>14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Cambria Math</vt:lpstr>
      <vt:lpstr>Helvetica Light</vt:lpstr>
      <vt:lpstr>Helvetica Neue</vt:lpstr>
      <vt:lpstr>Helvetica Neue Light</vt:lpstr>
      <vt:lpstr>Helvetica Neue Medium</vt:lpstr>
      <vt:lpstr>Helvetica Neue Thin</vt:lpstr>
      <vt:lpstr>Monaco</vt:lpstr>
      <vt:lpstr>White</vt:lpstr>
      <vt:lpstr>Deep learning</vt:lpstr>
      <vt:lpstr>Today’s program</vt:lpstr>
      <vt:lpstr>A step back</vt:lpstr>
      <vt:lpstr>A step back</vt:lpstr>
      <vt:lpstr>A step back</vt:lpstr>
      <vt:lpstr>Supervised learning</vt:lpstr>
      <vt:lpstr>Supervised learning</vt:lpstr>
      <vt:lpstr>Example: Linear Regression</vt:lpstr>
      <vt:lpstr>Understanding loss</vt:lpstr>
      <vt:lpstr>Minimising loss</vt:lpstr>
      <vt:lpstr>PowerPoint Presentation</vt:lpstr>
      <vt:lpstr>PowerPoint Presentation</vt:lpstr>
      <vt:lpstr>PowerPoint Presentation</vt:lpstr>
      <vt:lpstr>PowerPoint Presentation</vt:lpstr>
      <vt:lpstr>PowerPoint Presentation</vt:lpstr>
      <vt:lpstr>PowerPoint Presentation</vt:lpstr>
      <vt:lpstr>The problem of small batches</vt:lpstr>
      <vt:lpstr>PowerPoint Presentation</vt:lpstr>
      <vt:lpstr>Keras -&gt; TensorFlow</vt:lpstr>
      <vt:lpstr>Creating neural networks</vt:lpstr>
      <vt:lpstr>Hands-on</vt:lpstr>
      <vt:lpstr>Today’s program</vt:lpstr>
      <vt:lpstr>Evaluating performance</vt:lpstr>
      <vt:lpstr>Evaluating performance</vt:lpstr>
      <vt:lpstr>Early stopping</vt:lpstr>
      <vt:lpstr>Underfitting</vt:lpstr>
      <vt:lpstr>Training, validation, testing</vt:lpstr>
      <vt:lpstr>PowerPoint Presentation</vt:lpstr>
      <vt:lpstr>Evaluating performance</vt:lpstr>
      <vt:lpstr>Overfitting / underfitting</vt:lpstr>
      <vt:lpstr>Training process</vt:lpstr>
      <vt:lpstr>Normalisation</vt:lpstr>
      <vt:lpstr>The problem</vt:lpstr>
      <vt:lpstr>Hands-on</vt:lpstr>
      <vt:lpstr>Assignment</vt:lpstr>
      <vt:lpstr>Assignment</vt:lpstr>
      <vt:lpstr>Assignment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cp:lastModifiedBy>Caspar</cp:lastModifiedBy>
  <cp:revision>32</cp:revision>
  <dcterms:modified xsi:type="dcterms:W3CDTF">2019-10-31T10:08:45Z</dcterms:modified>
</cp:coreProperties>
</file>